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9.svg" ContentType="image/svg+xml"/>
  <Override PartName="/ppt/media/image39.svg" ContentType="image/svg+xml"/>
  <Override PartName="/ppt/media/image5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18"/>
  </p:handoutMasterIdLst>
  <p:sldIdLst>
    <p:sldId id="270" r:id="rId3"/>
    <p:sldId id="284" r:id="rId4"/>
    <p:sldId id="279" r:id="rId5"/>
    <p:sldId id="285" r:id="rId7"/>
    <p:sldId id="308" r:id="rId8"/>
    <p:sldId id="295" r:id="rId9"/>
    <p:sldId id="319" r:id="rId10"/>
    <p:sldId id="296" r:id="rId11"/>
    <p:sldId id="330" r:id="rId12"/>
    <p:sldId id="331" r:id="rId13"/>
    <p:sldId id="332" r:id="rId14"/>
    <p:sldId id="333" r:id="rId15"/>
    <p:sldId id="298" r:id="rId16"/>
    <p:sldId id="301" r:id="rId17"/>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111"/>
    <a:srgbClr val="E41E0F"/>
    <a:srgbClr val="2CA594"/>
    <a:srgbClr val="172B8C"/>
    <a:srgbClr val="E94E43"/>
    <a:srgbClr val="A24200"/>
    <a:srgbClr val="002846"/>
    <a:srgbClr val="00A2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86044" autoAdjust="0"/>
  </p:normalViewPr>
  <p:slideViewPr>
    <p:cSldViewPr snapToGrid="0">
      <p:cViewPr varScale="1">
        <p:scale>
          <a:sx n="95" d="100"/>
          <a:sy n="95" d="100"/>
        </p:scale>
        <p:origin x="1080" y="66"/>
      </p:cViewPr>
      <p:guideLst>
        <p:guide orient="horz" pos="2339"/>
        <p:guide pos="3804"/>
        <p:guide pos="242"/>
        <p:guide pos="7461"/>
        <p:guide orient="horz" pos="164"/>
        <p:guide orient="horz" pos="413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gs" Target="tags/tag88.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8FDAF-E40F-4382-8CDB-E176D1D9BBE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86D3FD-26B5-46CC-B82C-FF71209E34C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latin typeface="微软雅黑" panose="020B0503020204020204" pitchFamily="34" charset="-122"/>
                <a:ea typeface="微软雅黑" panose="020B0503020204020204" pitchFamily="34" charset="-122"/>
              </a:rPr>
              <a:t>活性炭吸附技术简单高效、适用范围广，是低浓度</a:t>
            </a:r>
            <a:r>
              <a:rPr lang="en-US" altLang="zh-CN" b="1" dirty="0">
                <a:latin typeface="微软雅黑" panose="020B0503020204020204" pitchFamily="34" charset="-122"/>
                <a:ea typeface="微软雅黑" panose="020B0503020204020204" pitchFamily="34" charset="-122"/>
              </a:rPr>
              <a:t>VOCs</a:t>
            </a:r>
            <a:r>
              <a:rPr lang="zh-CN" altLang="en-US" b="1" dirty="0">
                <a:latin typeface="微软雅黑" panose="020B0503020204020204" pitchFamily="34" charset="-122"/>
                <a:ea typeface="微软雅黑" panose="020B0503020204020204" pitchFamily="34" charset="-122"/>
              </a:rPr>
              <a:t>废气治理的有效方式，适用小微企业，同时适宜低污染的工艺，如注塑等</a:t>
            </a:r>
            <a:endParaRPr lang="zh-CN" altLang="en-US" b="1" dirty="0">
              <a:latin typeface="微软雅黑" panose="020B0503020204020204" pitchFamily="34" charset="-122"/>
              <a:ea typeface="微软雅黑" panose="020B0503020204020204" pitchFamily="34" charset="-122"/>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6" Type="http://schemas.microsoft.com/office/2007/relationships/hdphoto" Target="../media/image3.wdp"/><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与封底">
    <p:spTree>
      <p:nvGrpSpPr>
        <p:cNvPr id="1" name=""/>
        <p:cNvGrpSpPr/>
        <p:nvPr/>
      </p:nvGrpSpPr>
      <p:grpSpPr>
        <a:xfrm>
          <a:off x="0" y="0"/>
          <a:ext cx="0" cy="0"/>
          <a:chOff x="0" y="0"/>
          <a:chExt cx="0" cy="0"/>
        </a:xfrm>
      </p:grpSpPr>
      <p:pic>
        <p:nvPicPr>
          <p:cNvPr id="20" name="图片 19" descr="建筑的高楼大厦&#10;&#10;描述已自动生成"/>
          <p:cNvPicPr>
            <a:picLocks noChangeAspect="1"/>
          </p:cNvPicPr>
          <p:nvPr userDrawn="1"/>
        </p:nvPicPr>
        <p:blipFill>
          <a:blip r:embed="rId2">
            <a:extLst>
              <a:ext uri="{28A0092B-C50C-407E-A947-70E740481C1C}">
                <a14:useLocalDpi xmlns:a14="http://schemas.microsoft.com/office/drawing/2010/main" val="0"/>
              </a:ext>
            </a:extLst>
          </a:blip>
          <a:srcRect t="230" b="15133"/>
          <a:stretch>
            <a:fillRect/>
          </a:stretch>
        </p:blipFill>
        <p:spPr>
          <a:xfrm>
            <a:off x="-2" y="-1"/>
            <a:ext cx="12192001" cy="6858001"/>
          </a:xfrm>
          <a:custGeom>
            <a:avLst/>
            <a:gdLst>
              <a:gd name="connsiteX0" fmla="*/ 0 w 12192001"/>
              <a:gd name="connsiteY0" fmla="*/ 0 h 6879260"/>
              <a:gd name="connsiteX1" fmla="*/ 12192001 w 12192001"/>
              <a:gd name="connsiteY1" fmla="*/ 0 h 6879260"/>
              <a:gd name="connsiteX2" fmla="*/ 12192001 w 12192001"/>
              <a:gd name="connsiteY2" fmla="*/ 6879260 h 6879260"/>
              <a:gd name="connsiteX3" fmla="*/ 0 w 12192001"/>
              <a:gd name="connsiteY3" fmla="*/ 6879260 h 6879260"/>
            </a:gdLst>
            <a:ahLst/>
            <a:cxnLst>
              <a:cxn ang="0">
                <a:pos x="connsiteX0" y="connsiteY0"/>
              </a:cxn>
              <a:cxn ang="0">
                <a:pos x="connsiteX1" y="connsiteY1"/>
              </a:cxn>
              <a:cxn ang="0">
                <a:pos x="connsiteX2" y="connsiteY2"/>
              </a:cxn>
              <a:cxn ang="0">
                <a:pos x="connsiteX3" y="connsiteY3"/>
              </a:cxn>
            </a:cxnLst>
            <a:rect l="l" t="t" r="r" b="b"/>
            <a:pathLst>
              <a:path w="12192001" h="6879260">
                <a:moveTo>
                  <a:pt x="0" y="0"/>
                </a:moveTo>
                <a:lnTo>
                  <a:pt x="12192001" y="0"/>
                </a:lnTo>
                <a:lnTo>
                  <a:pt x="12192001" y="6879260"/>
                </a:lnTo>
                <a:lnTo>
                  <a:pt x="0" y="6879260"/>
                </a:lnTo>
                <a:close/>
              </a:path>
            </a:pathLst>
          </a:custGeom>
        </p:spPr>
      </p:pic>
      <p:sp>
        <p:nvSpPr>
          <p:cNvPr id="36" name="任意多边形: 形状 35"/>
          <p:cNvSpPr/>
          <p:nvPr userDrawn="1"/>
        </p:nvSpPr>
        <p:spPr>
          <a:xfrm>
            <a:off x="0" y="0"/>
            <a:ext cx="1634551" cy="4220030"/>
          </a:xfrm>
          <a:custGeom>
            <a:avLst/>
            <a:gdLst>
              <a:gd name="connsiteX0" fmla="*/ 0 w 1634551"/>
              <a:gd name="connsiteY0" fmla="*/ 0 h 4220030"/>
              <a:gd name="connsiteX1" fmla="*/ 1634551 w 1634551"/>
              <a:gd name="connsiteY1" fmla="*/ 0 h 4220030"/>
              <a:gd name="connsiteX2" fmla="*/ 983336 w 1634551"/>
              <a:gd name="connsiteY2" fmla="*/ 4220030 h 4220030"/>
              <a:gd name="connsiteX3" fmla="*/ 0 w 1634551"/>
              <a:gd name="connsiteY3" fmla="*/ 4220030 h 4220030"/>
            </a:gdLst>
            <a:ahLst/>
            <a:cxnLst>
              <a:cxn ang="0">
                <a:pos x="connsiteX0" y="connsiteY0"/>
              </a:cxn>
              <a:cxn ang="0">
                <a:pos x="connsiteX1" y="connsiteY1"/>
              </a:cxn>
              <a:cxn ang="0">
                <a:pos x="connsiteX2" y="connsiteY2"/>
              </a:cxn>
              <a:cxn ang="0">
                <a:pos x="connsiteX3" y="connsiteY3"/>
              </a:cxn>
            </a:cxnLst>
            <a:rect l="l" t="t" r="r" b="b"/>
            <a:pathLst>
              <a:path w="1634551" h="4220030">
                <a:moveTo>
                  <a:pt x="0" y="0"/>
                </a:moveTo>
                <a:lnTo>
                  <a:pt x="1634551" y="0"/>
                </a:lnTo>
                <a:lnTo>
                  <a:pt x="983336" y="4220030"/>
                </a:lnTo>
                <a:lnTo>
                  <a:pt x="0" y="4220030"/>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形状 36"/>
          <p:cNvSpPr/>
          <p:nvPr userDrawn="1"/>
        </p:nvSpPr>
        <p:spPr>
          <a:xfrm>
            <a:off x="3609076" y="1582058"/>
            <a:ext cx="3154580" cy="5275943"/>
          </a:xfrm>
          <a:custGeom>
            <a:avLst/>
            <a:gdLst>
              <a:gd name="connsiteX0" fmla="*/ 814158 w 3154580"/>
              <a:gd name="connsiteY0" fmla="*/ 0 h 5275943"/>
              <a:gd name="connsiteX1" fmla="*/ 3154580 w 3154580"/>
              <a:gd name="connsiteY1" fmla="*/ 0 h 5275943"/>
              <a:gd name="connsiteX2" fmla="*/ 2340422 w 3154580"/>
              <a:gd name="connsiteY2" fmla="*/ 5275943 h 5275943"/>
              <a:gd name="connsiteX3" fmla="*/ 0 w 3154580"/>
              <a:gd name="connsiteY3" fmla="*/ 5275943 h 5275943"/>
            </a:gdLst>
            <a:ahLst/>
            <a:cxnLst>
              <a:cxn ang="0">
                <a:pos x="connsiteX0" y="connsiteY0"/>
              </a:cxn>
              <a:cxn ang="0">
                <a:pos x="connsiteX1" y="connsiteY1"/>
              </a:cxn>
              <a:cxn ang="0">
                <a:pos x="connsiteX2" y="connsiteY2"/>
              </a:cxn>
              <a:cxn ang="0">
                <a:pos x="connsiteX3" y="connsiteY3"/>
              </a:cxn>
            </a:cxnLst>
            <a:rect l="l" t="t" r="r" b="b"/>
            <a:pathLst>
              <a:path w="3154580" h="5275943">
                <a:moveTo>
                  <a:pt x="814158" y="0"/>
                </a:moveTo>
                <a:lnTo>
                  <a:pt x="3154580" y="0"/>
                </a:lnTo>
                <a:lnTo>
                  <a:pt x="2340422" y="5275943"/>
                </a:lnTo>
                <a:lnTo>
                  <a:pt x="0" y="5275943"/>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形状 37"/>
          <p:cNvSpPr/>
          <p:nvPr userDrawn="1"/>
        </p:nvSpPr>
        <p:spPr>
          <a:xfrm>
            <a:off x="6241142" y="1"/>
            <a:ext cx="3278888" cy="6081487"/>
          </a:xfrm>
          <a:custGeom>
            <a:avLst/>
            <a:gdLst>
              <a:gd name="connsiteX0" fmla="*/ 938466 w 3278888"/>
              <a:gd name="connsiteY0" fmla="*/ 0 h 6081487"/>
              <a:gd name="connsiteX1" fmla="*/ 3278888 w 3278888"/>
              <a:gd name="connsiteY1" fmla="*/ 0 h 6081487"/>
              <a:gd name="connsiteX2" fmla="*/ 2340422 w 3278888"/>
              <a:gd name="connsiteY2" fmla="*/ 6081487 h 6081487"/>
              <a:gd name="connsiteX3" fmla="*/ 0 w 3278888"/>
              <a:gd name="connsiteY3" fmla="*/ 6081487 h 6081487"/>
            </a:gdLst>
            <a:ahLst/>
            <a:cxnLst>
              <a:cxn ang="0">
                <a:pos x="connsiteX0" y="connsiteY0"/>
              </a:cxn>
              <a:cxn ang="0">
                <a:pos x="connsiteX1" y="connsiteY1"/>
              </a:cxn>
              <a:cxn ang="0">
                <a:pos x="connsiteX2" y="connsiteY2"/>
              </a:cxn>
              <a:cxn ang="0">
                <a:pos x="connsiteX3" y="connsiteY3"/>
              </a:cxn>
            </a:cxnLst>
            <a:rect l="l" t="t" r="r" b="b"/>
            <a:pathLst>
              <a:path w="3278888" h="6081487">
                <a:moveTo>
                  <a:pt x="938466" y="0"/>
                </a:moveTo>
                <a:lnTo>
                  <a:pt x="3278888" y="0"/>
                </a:lnTo>
                <a:lnTo>
                  <a:pt x="2340422" y="6081487"/>
                </a:lnTo>
                <a:lnTo>
                  <a:pt x="0" y="6081487"/>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p:cNvSpPr/>
          <p:nvPr userDrawn="1"/>
        </p:nvSpPr>
        <p:spPr>
          <a:xfrm>
            <a:off x="8617617" y="741048"/>
            <a:ext cx="3282807" cy="6106885"/>
          </a:xfrm>
          <a:custGeom>
            <a:avLst/>
            <a:gdLst>
              <a:gd name="connsiteX0" fmla="*/ 942385 w 3282807"/>
              <a:gd name="connsiteY0" fmla="*/ 0 h 6106885"/>
              <a:gd name="connsiteX1" fmla="*/ 3282807 w 3282807"/>
              <a:gd name="connsiteY1" fmla="*/ 0 h 6106885"/>
              <a:gd name="connsiteX2" fmla="*/ 2340422 w 3282807"/>
              <a:gd name="connsiteY2" fmla="*/ 6106885 h 6106885"/>
              <a:gd name="connsiteX3" fmla="*/ 0 w 3282807"/>
              <a:gd name="connsiteY3" fmla="*/ 6106885 h 6106885"/>
            </a:gdLst>
            <a:ahLst/>
            <a:cxnLst>
              <a:cxn ang="0">
                <a:pos x="connsiteX0" y="connsiteY0"/>
              </a:cxn>
              <a:cxn ang="0">
                <a:pos x="connsiteX1" y="connsiteY1"/>
              </a:cxn>
              <a:cxn ang="0">
                <a:pos x="connsiteX2" y="connsiteY2"/>
              </a:cxn>
              <a:cxn ang="0">
                <a:pos x="connsiteX3" y="connsiteY3"/>
              </a:cxn>
            </a:cxnLst>
            <a:rect l="l" t="t" r="r" b="b"/>
            <a:pathLst>
              <a:path w="3282807" h="6106885">
                <a:moveTo>
                  <a:pt x="942385" y="0"/>
                </a:moveTo>
                <a:lnTo>
                  <a:pt x="3282807" y="0"/>
                </a:lnTo>
                <a:lnTo>
                  <a:pt x="2340422" y="6106885"/>
                </a:lnTo>
                <a:lnTo>
                  <a:pt x="0" y="6106885"/>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p:cNvSpPr/>
          <p:nvPr userDrawn="1"/>
        </p:nvSpPr>
        <p:spPr>
          <a:xfrm>
            <a:off x="11231060" y="3429000"/>
            <a:ext cx="960940" cy="3429000"/>
          </a:xfrm>
          <a:custGeom>
            <a:avLst/>
            <a:gdLst>
              <a:gd name="connsiteX0" fmla="*/ 529147 w 960940"/>
              <a:gd name="connsiteY0" fmla="*/ 0 h 3429000"/>
              <a:gd name="connsiteX1" fmla="*/ 960940 w 960940"/>
              <a:gd name="connsiteY1" fmla="*/ 0 h 3429000"/>
              <a:gd name="connsiteX2" fmla="*/ 960940 w 960940"/>
              <a:gd name="connsiteY2" fmla="*/ 3429000 h 3429000"/>
              <a:gd name="connsiteX3" fmla="*/ 0 w 96094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960940" h="3429000">
                <a:moveTo>
                  <a:pt x="529147" y="0"/>
                </a:moveTo>
                <a:lnTo>
                  <a:pt x="960940" y="0"/>
                </a:lnTo>
                <a:lnTo>
                  <a:pt x="960940" y="3429000"/>
                </a:lnTo>
                <a:lnTo>
                  <a:pt x="0" y="3429000"/>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1" name="直接连接符 40"/>
          <p:cNvCxnSpPr/>
          <p:nvPr userDrawn="1"/>
        </p:nvCxnSpPr>
        <p:spPr>
          <a:xfrm flipH="1">
            <a:off x="1095828" y="2110014"/>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flipH="1">
            <a:off x="3255172" y="5275943"/>
            <a:ext cx="213742" cy="1485190"/>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H="1">
            <a:off x="6359086" y="85090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flipH="1">
            <a:off x="10689771" y="576437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userDrawn="1"/>
        </p:nvSpPr>
        <p:spPr>
          <a:xfrm>
            <a:off x="-2" y="0"/>
            <a:ext cx="12192000" cy="6858000"/>
          </a:xfrm>
          <a:prstGeom prst="rect">
            <a:avLst/>
          </a:prstGeom>
          <a:gradFill>
            <a:gsLst>
              <a:gs pos="25000">
                <a:schemeClr val="accent1">
                  <a:alpha val="75000"/>
                </a:schemeClr>
              </a:gs>
              <a:gs pos="100000">
                <a:schemeClr val="accent2">
                  <a:alpha val="75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userDrawn="1">
            <p:custDataLst>
              <p:tags r:id="rId3"/>
            </p:custDataLst>
          </p:nvPr>
        </p:nvSpPr>
        <p:spPr>
          <a:xfrm>
            <a:off x="1" y="495243"/>
            <a:ext cx="804871" cy="511744"/>
          </a:xfrm>
          <a:custGeom>
            <a:avLst/>
            <a:gdLst>
              <a:gd name="connsiteX0" fmla="*/ 792000 w 804871"/>
              <a:gd name="connsiteY0" fmla="*/ 486000 h 511744"/>
              <a:gd name="connsiteX1" fmla="*/ 804871 w 804871"/>
              <a:gd name="connsiteY1" fmla="*/ 498872 h 511744"/>
              <a:gd name="connsiteX2" fmla="*/ 792000 w 804871"/>
              <a:gd name="connsiteY2" fmla="*/ 511744 h 511744"/>
              <a:gd name="connsiteX3" fmla="*/ 779129 w 804871"/>
              <a:gd name="connsiteY3" fmla="*/ 498872 h 511744"/>
              <a:gd name="connsiteX4" fmla="*/ 792000 w 804871"/>
              <a:gd name="connsiteY4" fmla="*/ 486000 h 511744"/>
              <a:gd name="connsiteX5" fmla="*/ 594000 w 804871"/>
              <a:gd name="connsiteY5" fmla="*/ 486000 h 511744"/>
              <a:gd name="connsiteX6" fmla="*/ 606871 w 804871"/>
              <a:gd name="connsiteY6" fmla="*/ 498872 h 511744"/>
              <a:gd name="connsiteX7" fmla="*/ 594000 w 804871"/>
              <a:gd name="connsiteY7" fmla="*/ 511744 h 511744"/>
              <a:gd name="connsiteX8" fmla="*/ 581129 w 804871"/>
              <a:gd name="connsiteY8" fmla="*/ 498872 h 511744"/>
              <a:gd name="connsiteX9" fmla="*/ 594000 w 804871"/>
              <a:gd name="connsiteY9" fmla="*/ 486000 h 511744"/>
              <a:gd name="connsiteX10" fmla="*/ 396000 w 804871"/>
              <a:gd name="connsiteY10" fmla="*/ 486000 h 511744"/>
              <a:gd name="connsiteX11" fmla="*/ 408871 w 804871"/>
              <a:gd name="connsiteY11" fmla="*/ 498872 h 511744"/>
              <a:gd name="connsiteX12" fmla="*/ 396000 w 804871"/>
              <a:gd name="connsiteY12" fmla="*/ 511744 h 511744"/>
              <a:gd name="connsiteX13" fmla="*/ 383129 w 804871"/>
              <a:gd name="connsiteY13" fmla="*/ 498872 h 511744"/>
              <a:gd name="connsiteX14" fmla="*/ 396000 w 804871"/>
              <a:gd name="connsiteY14" fmla="*/ 486000 h 511744"/>
              <a:gd name="connsiteX15" fmla="*/ 198000 w 804871"/>
              <a:gd name="connsiteY15" fmla="*/ 486000 h 511744"/>
              <a:gd name="connsiteX16" fmla="*/ 210871 w 804871"/>
              <a:gd name="connsiteY16" fmla="*/ 498872 h 511744"/>
              <a:gd name="connsiteX17" fmla="*/ 198000 w 804871"/>
              <a:gd name="connsiteY17" fmla="*/ 511744 h 511744"/>
              <a:gd name="connsiteX18" fmla="*/ 185129 w 804871"/>
              <a:gd name="connsiteY18" fmla="*/ 498872 h 511744"/>
              <a:gd name="connsiteX19" fmla="*/ 198000 w 804871"/>
              <a:gd name="connsiteY19" fmla="*/ 486000 h 511744"/>
              <a:gd name="connsiteX20" fmla="*/ 0 w 804871"/>
              <a:gd name="connsiteY20" fmla="*/ 486000 h 511744"/>
              <a:gd name="connsiteX21" fmla="*/ 12871 w 804871"/>
              <a:gd name="connsiteY21" fmla="*/ 498872 h 511744"/>
              <a:gd name="connsiteX22" fmla="*/ 0 w 804871"/>
              <a:gd name="connsiteY22" fmla="*/ 511744 h 511744"/>
              <a:gd name="connsiteX23" fmla="*/ 792000 w 804871"/>
              <a:gd name="connsiteY23" fmla="*/ 324000 h 511744"/>
              <a:gd name="connsiteX24" fmla="*/ 804871 w 804871"/>
              <a:gd name="connsiteY24" fmla="*/ 336872 h 511744"/>
              <a:gd name="connsiteX25" fmla="*/ 792000 w 804871"/>
              <a:gd name="connsiteY25" fmla="*/ 349744 h 511744"/>
              <a:gd name="connsiteX26" fmla="*/ 779129 w 804871"/>
              <a:gd name="connsiteY26" fmla="*/ 336872 h 511744"/>
              <a:gd name="connsiteX27" fmla="*/ 792000 w 804871"/>
              <a:gd name="connsiteY27" fmla="*/ 324000 h 511744"/>
              <a:gd name="connsiteX28" fmla="*/ 594000 w 804871"/>
              <a:gd name="connsiteY28" fmla="*/ 324000 h 511744"/>
              <a:gd name="connsiteX29" fmla="*/ 606871 w 804871"/>
              <a:gd name="connsiteY29" fmla="*/ 336872 h 511744"/>
              <a:gd name="connsiteX30" fmla="*/ 594000 w 804871"/>
              <a:gd name="connsiteY30" fmla="*/ 349744 h 511744"/>
              <a:gd name="connsiteX31" fmla="*/ 581129 w 804871"/>
              <a:gd name="connsiteY31" fmla="*/ 336872 h 511744"/>
              <a:gd name="connsiteX32" fmla="*/ 594000 w 804871"/>
              <a:gd name="connsiteY32" fmla="*/ 324000 h 511744"/>
              <a:gd name="connsiteX33" fmla="*/ 396000 w 804871"/>
              <a:gd name="connsiteY33" fmla="*/ 324000 h 511744"/>
              <a:gd name="connsiteX34" fmla="*/ 408871 w 804871"/>
              <a:gd name="connsiteY34" fmla="*/ 336872 h 511744"/>
              <a:gd name="connsiteX35" fmla="*/ 396000 w 804871"/>
              <a:gd name="connsiteY35" fmla="*/ 349744 h 511744"/>
              <a:gd name="connsiteX36" fmla="*/ 383129 w 804871"/>
              <a:gd name="connsiteY36" fmla="*/ 336872 h 511744"/>
              <a:gd name="connsiteX37" fmla="*/ 396000 w 804871"/>
              <a:gd name="connsiteY37" fmla="*/ 324000 h 511744"/>
              <a:gd name="connsiteX38" fmla="*/ 198000 w 804871"/>
              <a:gd name="connsiteY38" fmla="*/ 324000 h 511744"/>
              <a:gd name="connsiteX39" fmla="*/ 210871 w 804871"/>
              <a:gd name="connsiteY39" fmla="*/ 336872 h 511744"/>
              <a:gd name="connsiteX40" fmla="*/ 198000 w 804871"/>
              <a:gd name="connsiteY40" fmla="*/ 349744 h 511744"/>
              <a:gd name="connsiteX41" fmla="*/ 185129 w 804871"/>
              <a:gd name="connsiteY41" fmla="*/ 336872 h 511744"/>
              <a:gd name="connsiteX42" fmla="*/ 198000 w 804871"/>
              <a:gd name="connsiteY42" fmla="*/ 324000 h 511744"/>
              <a:gd name="connsiteX43" fmla="*/ 0 w 804871"/>
              <a:gd name="connsiteY43" fmla="*/ 324000 h 511744"/>
              <a:gd name="connsiteX44" fmla="*/ 12871 w 804871"/>
              <a:gd name="connsiteY44" fmla="*/ 336872 h 511744"/>
              <a:gd name="connsiteX45" fmla="*/ 0 w 804871"/>
              <a:gd name="connsiteY45" fmla="*/ 349744 h 511744"/>
              <a:gd name="connsiteX46" fmla="*/ 792000 w 804871"/>
              <a:gd name="connsiteY46" fmla="*/ 162000 h 511744"/>
              <a:gd name="connsiteX47" fmla="*/ 804871 w 804871"/>
              <a:gd name="connsiteY47" fmla="*/ 174872 h 511744"/>
              <a:gd name="connsiteX48" fmla="*/ 792000 w 804871"/>
              <a:gd name="connsiteY48" fmla="*/ 187744 h 511744"/>
              <a:gd name="connsiteX49" fmla="*/ 779129 w 804871"/>
              <a:gd name="connsiteY49" fmla="*/ 174872 h 511744"/>
              <a:gd name="connsiteX50" fmla="*/ 792000 w 804871"/>
              <a:gd name="connsiteY50" fmla="*/ 162000 h 511744"/>
              <a:gd name="connsiteX51" fmla="*/ 594000 w 804871"/>
              <a:gd name="connsiteY51" fmla="*/ 162000 h 511744"/>
              <a:gd name="connsiteX52" fmla="*/ 606871 w 804871"/>
              <a:gd name="connsiteY52" fmla="*/ 174872 h 511744"/>
              <a:gd name="connsiteX53" fmla="*/ 594000 w 804871"/>
              <a:gd name="connsiteY53" fmla="*/ 187744 h 511744"/>
              <a:gd name="connsiteX54" fmla="*/ 581129 w 804871"/>
              <a:gd name="connsiteY54" fmla="*/ 174872 h 511744"/>
              <a:gd name="connsiteX55" fmla="*/ 594000 w 804871"/>
              <a:gd name="connsiteY55" fmla="*/ 162000 h 511744"/>
              <a:gd name="connsiteX56" fmla="*/ 396000 w 804871"/>
              <a:gd name="connsiteY56" fmla="*/ 162000 h 511744"/>
              <a:gd name="connsiteX57" fmla="*/ 408871 w 804871"/>
              <a:gd name="connsiteY57" fmla="*/ 174872 h 511744"/>
              <a:gd name="connsiteX58" fmla="*/ 396000 w 804871"/>
              <a:gd name="connsiteY58" fmla="*/ 187744 h 511744"/>
              <a:gd name="connsiteX59" fmla="*/ 383129 w 804871"/>
              <a:gd name="connsiteY59" fmla="*/ 174872 h 511744"/>
              <a:gd name="connsiteX60" fmla="*/ 396000 w 804871"/>
              <a:gd name="connsiteY60" fmla="*/ 162000 h 511744"/>
              <a:gd name="connsiteX61" fmla="*/ 198000 w 804871"/>
              <a:gd name="connsiteY61" fmla="*/ 162000 h 511744"/>
              <a:gd name="connsiteX62" fmla="*/ 210871 w 804871"/>
              <a:gd name="connsiteY62" fmla="*/ 174872 h 511744"/>
              <a:gd name="connsiteX63" fmla="*/ 198000 w 804871"/>
              <a:gd name="connsiteY63" fmla="*/ 187744 h 511744"/>
              <a:gd name="connsiteX64" fmla="*/ 185129 w 804871"/>
              <a:gd name="connsiteY64" fmla="*/ 174872 h 511744"/>
              <a:gd name="connsiteX65" fmla="*/ 198000 w 804871"/>
              <a:gd name="connsiteY65" fmla="*/ 162000 h 511744"/>
              <a:gd name="connsiteX66" fmla="*/ 0 w 804871"/>
              <a:gd name="connsiteY66" fmla="*/ 162000 h 511744"/>
              <a:gd name="connsiteX67" fmla="*/ 12871 w 804871"/>
              <a:gd name="connsiteY67" fmla="*/ 174872 h 511744"/>
              <a:gd name="connsiteX68" fmla="*/ 0 w 804871"/>
              <a:gd name="connsiteY68" fmla="*/ 187744 h 511744"/>
              <a:gd name="connsiteX69" fmla="*/ 792000 w 804871"/>
              <a:gd name="connsiteY69" fmla="*/ 0 h 511744"/>
              <a:gd name="connsiteX70" fmla="*/ 804871 w 804871"/>
              <a:gd name="connsiteY70" fmla="*/ 12872 h 511744"/>
              <a:gd name="connsiteX71" fmla="*/ 792000 w 804871"/>
              <a:gd name="connsiteY71" fmla="*/ 25744 h 511744"/>
              <a:gd name="connsiteX72" fmla="*/ 779129 w 804871"/>
              <a:gd name="connsiteY72" fmla="*/ 12872 h 511744"/>
              <a:gd name="connsiteX73" fmla="*/ 792000 w 804871"/>
              <a:gd name="connsiteY73" fmla="*/ 0 h 511744"/>
              <a:gd name="connsiteX74" fmla="*/ 594000 w 804871"/>
              <a:gd name="connsiteY74" fmla="*/ 0 h 511744"/>
              <a:gd name="connsiteX75" fmla="*/ 606871 w 804871"/>
              <a:gd name="connsiteY75" fmla="*/ 12872 h 511744"/>
              <a:gd name="connsiteX76" fmla="*/ 594000 w 804871"/>
              <a:gd name="connsiteY76" fmla="*/ 25744 h 511744"/>
              <a:gd name="connsiteX77" fmla="*/ 581129 w 804871"/>
              <a:gd name="connsiteY77" fmla="*/ 12872 h 511744"/>
              <a:gd name="connsiteX78" fmla="*/ 594000 w 804871"/>
              <a:gd name="connsiteY78" fmla="*/ 0 h 511744"/>
              <a:gd name="connsiteX79" fmla="*/ 396000 w 804871"/>
              <a:gd name="connsiteY79" fmla="*/ 0 h 511744"/>
              <a:gd name="connsiteX80" fmla="*/ 408871 w 804871"/>
              <a:gd name="connsiteY80" fmla="*/ 12872 h 511744"/>
              <a:gd name="connsiteX81" fmla="*/ 396000 w 804871"/>
              <a:gd name="connsiteY81" fmla="*/ 25744 h 511744"/>
              <a:gd name="connsiteX82" fmla="*/ 383129 w 804871"/>
              <a:gd name="connsiteY82" fmla="*/ 12872 h 511744"/>
              <a:gd name="connsiteX83" fmla="*/ 396000 w 804871"/>
              <a:gd name="connsiteY83" fmla="*/ 0 h 511744"/>
              <a:gd name="connsiteX84" fmla="*/ 198000 w 804871"/>
              <a:gd name="connsiteY84" fmla="*/ 0 h 511744"/>
              <a:gd name="connsiteX85" fmla="*/ 210871 w 804871"/>
              <a:gd name="connsiteY85" fmla="*/ 12872 h 511744"/>
              <a:gd name="connsiteX86" fmla="*/ 198000 w 804871"/>
              <a:gd name="connsiteY86" fmla="*/ 25744 h 511744"/>
              <a:gd name="connsiteX87" fmla="*/ 185129 w 804871"/>
              <a:gd name="connsiteY87" fmla="*/ 12872 h 511744"/>
              <a:gd name="connsiteX88" fmla="*/ 198000 w 804871"/>
              <a:gd name="connsiteY88" fmla="*/ 0 h 511744"/>
              <a:gd name="connsiteX89" fmla="*/ 0 w 804871"/>
              <a:gd name="connsiteY89" fmla="*/ 0 h 511744"/>
              <a:gd name="connsiteX90" fmla="*/ 12871 w 804871"/>
              <a:gd name="connsiteY90" fmla="*/ 12872 h 511744"/>
              <a:gd name="connsiteX91" fmla="*/ 0 w 804871"/>
              <a:gd name="connsiteY91" fmla="*/ 25744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804871" h="511744">
                <a:moveTo>
                  <a:pt x="792000" y="486000"/>
                </a:moveTo>
                <a:cubicBezTo>
                  <a:pt x="799108" y="486000"/>
                  <a:pt x="804871" y="491763"/>
                  <a:pt x="804871" y="498872"/>
                </a:cubicBezTo>
                <a:cubicBezTo>
                  <a:pt x="804871" y="505981"/>
                  <a:pt x="799108" y="511744"/>
                  <a:pt x="792000" y="511744"/>
                </a:cubicBezTo>
                <a:cubicBezTo>
                  <a:pt x="784892" y="511744"/>
                  <a:pt x="779129" y="505981"/>
                  <a:pt x="779129" y="498872"/>
                </a:cubicBezTo>
                <a:cubicBezTo>
                  <a:pt x="779129" y="491763"/>
                  <a:pt x="784892" y="486000"/>
                  <a:pt x="792000" y="486000"/>
                </a:cubicBezTo>
                <a:close/>
                <a:moveTo>
                  <a:pt x="594000" y="486000"/>
                </a:moveTo>
                <a:cubicBezTo>
                  <a:pt x="601108" y="486000"/>
                  <a:pt x="606871" y="491763"/>
                  <a:pt x="606871" y="498872"/>
                </a:cubicBezTo>
                <a:cubicBezTo>
                  <a:pt x="606871" y="505981"/>
                  <a:pt x="601108" y="511744"/>
                  <a:pt x="594000" y="511744"/>
                </a:cubicBezTo>
                <a:cubicBezTo>
                  <a:pt x="586892" y="511744"/>
                  <a:pt x="581129" y="505981"/>
                  <a:pt x="581129" y="498872"/>
                </a:cubicBezTo>
                <a:cubicBezTo>
                  <a:pt x="581129" y="491763"/>
                  <a:pt x="586892" y="486000"/>
                  <a:pt x="594000" y="486000"/>
                </a:cubicBezTo>
                <a:close/>
                <a:moveTo>
                  <a:pt x="396000" y="486000"/>
                </a:moveTo>
                <a:cubicBezTo>
                  <a:pt x="403108" y="486000"/>
                  <a:pt x="408871" y="491763"/>
                  <a:pt x="408871" y="498872"/>
                </a:cubicBezTo>
                <a:cubicBezTo>
                  <a:pt x="408871" y="505981"/>
                  <a:pt x="403108" y="511744"/>
                  <a:pt x="396000" y="511744"/>
                </a:cubicBezTo>
                <a:cubicBezTo>
                  <a:pt x="388892" y="511744"/>
                  <a:pt x="383129" y="505981"/>
                  <a:pt x="383129" y="498872"/>
                </a:cubicBezTo>
                <a:cubicBezTo>
                  <a:pt x="383129" y="491763"/>
                  <a:pt x="388892" y="486000"/>
                  <a:pt x="396000" y="486000"/>
                </a:cubicBezTo>
                <a:close/>
                <a:moveTo>
                  <a:pt x="198000" y="486000"/>
                </a:moveTo>
                <a:cubicBezTo>
                  <a:pt x="205108" y="486000"/>
                  <a:pt x="210871" y="491763"/>
                  <a:pt x="210871" y="498872"/>
                </a:cubicBezTo>
                <a:cubicBezTo>
                  <a:pt x="210871" y="505981"/>
                  <a:pt x="205108" y="511744"/>
                  <a:pt x="198000" y="511744"/>
                </a:cubicBezTo>
                <a:cubicBezTo>
                  <a:pt x="190892" y="511744"/>
                  <a:pt x="185129" y="505981"/>
                  <a:pt x="185129" y="498872"/>
                </a:cubicBezTo>
                <a:cubicBezTo>
                  <a:pt x="185129" y="491763"/>
                  <a:pt x="190892" y="486000"/>
                  <a:pt x="198000" y="486000"/>
                </a:cubicBezTo>
                <a:close/>
                <a:moveTo>
                  <a:pt x="0" y="486000"/>
                </a:moveTo>
                <a:cubicBezTo>
                  <a:pt x="7108" y="486000"/>
                  <a:pt x="12871" y="491763"/>
                  <a:pt x="12871" y="498872"/>
                </a:cubicBezTo>
                <a:cubicBezTo>
                  <a:pt x="12871" y="505981"/>
                  <a:pt x="7108" y="511744"/>
                  <a:pt x="0" y="511744"/>
                </a:cubicBezTo>
                <a:close/>
                <a:moveTo>
                  <a:pt x="792000" y="324000"/>
                </a:moveTo>
                <a:cubicBezTo>
                  <a:pt x="799108" y="324000"/>
                  <a:pt x="804871" y="329763"/>
                  <a:pt x="804871" y="336872"/>
                </a:cubicBezTo>
                <a:cubicBezTo>
                  <a:pt x="804871" y="343981"/>
                  <a:pt x="799108" y="349744"/>
                  <a:pt x="792000" y="349744"/>
                </a:cubicBezTo>
                <a:cubicBezTo>
                  <a:pt x="784892" y="349744"/>
                  <a:pt x="779129" y="343981"/>
                  <a:pt x="779129" y="336872"/>
                </a:cubicBezTo>
                <a:cubicBezTo>
                  <a:pt x="779129" y="329763"/>
                  <a:pt x="784892" y="324000"/>
                  <a:pt x="792000" y="324000"/>
                </a:cubicBezTo>
                <a:close/>
                <a:moveTo>
                  <a:pt x="594000" y="324000"/>
                </a:moveTo>
                <a:cubicBezTo>
                  <a:pt x="601108" y="324000"/>
                  <a:pt x="606871" y="329763"/>
                  <a:pt x="606871" y="336872"/>
                </a:cubicBezTo>
                <a:cubicBezTo>
                  <a:pt x="606871" y="343981"/>
                  <a:pt x="601108" y="349744"/>
                  <a:pt x="594000" y="349744"/>
                </a:cubicBezTo>
                <a:cubicBezTo>
                  <a:pt x="586892" y="349744"/>
                  <a:pt x="581129" y="343981"/>
                  <a:pt x="581129" y="336872"/>
                </a:cubicBezTo>
                <a:cubicBezTo>
                  <a:pt x="581129" y="329763"/>
                  <a:pt x="586892" y="324000"/>
                  <a:pt x="594000" y="324000"/>
                </a:cubicBezTo>
                <a:close/>
                <a:moveTo>
                  <a:pt x="396000" y="324000"/>
                </a:moveTo>
                <a:cubicBezTo>
                  <a:pt x="403108" y="324000"/>
                  <a:pt x="408871" y="329763"/>
                  <a:pt x="408871" y="336872"/>
                </a:cubicBezTo>
                <a:cubicBezTo>
                  <a:pt x="408871" y="343981"/>
                  <a:pt x="403108" y="349744"/>
                  <a:pt x="396000" y="349744"/>
                </a:cubicBezTo>
                <a:cubicBezTo>
                  <a:pt x="388892" y="349744"/>
                  <a:pt x="383129" y="343981"/>
                  <a:pt x="383129" y="336872"/>
                </a:cubicBezTo>
                <a:cubicBezTo>
                  <a:pt x="383129" y="329763"/>
                  <a:pt x="388892" y="324000"/>
                  <a:pt x="396000" y="324000"/>
                </a:cubicBezTo>
                <a:close/>
                <a:moveTo>
                  <a:pt x="198000" y="324000"/>
                </a:moveTo>
                <a:cubicBezTo>
                  <a:pt x="205108" y="324000"/>
                  <a:pt x="210871" y="329763"/>
                  <a:pt x="210871" y="336872"/>
                </a:cubicBezTo>
                <a:cubicBezTo>
                  <a:pt x="210871" y="343981"/>
                  <a:pt x="205108" y="349744"/>
                  <a:pt x="198000" y="349744"/>
                </a:cubicBezTo>
                <a:cubicBezTo>
                  <a:pt x="190892" y="349744"/>
                  <a:pt x="185129" y="343981"/>
                  <a:pt x="185129" y="336872"/>
                </a:cubicBezTo>
                <a:cubicBezTo>
                  <a:pt x="185129" y="329763"/>
                  <a:pt x="190892" y="324000"/>
                  <a:pt x="198000" y="324000"/>
                </a:cubicBezTo>
                <a:close/>
                <a:moveTo>
                  <a:pt x="0" y="324000"/>
                </a:moveTo>
                <a:cubicBezTo>
                  <a:pt x="7108" y="324000"/>
                  <a:pt x="12871" y="329763"/>
                  <a:pt x="12871" y="336872"/>
                </a:cubicBezTo>
                <a:cubicBezTo>
                  <a:pt x="12871" y="343981"/>
                  <a:pt x="7108" y="349744"/>
                  <a:pt x="0" y="349744"/>
                </a:cubicBezTo>
                <a:close/>
                <a:moveTo>
                  <a:pt x="792000" y="162000"/>
                </a:moveTo>
                <a:cubicBezTo>
                  <a:pt x="799108" y="162000"/>
                  <a:pt x="804871" y="167763"/>
                  <a:pt x="804871" y="174872"/>
                </a:cubicBezTo>
                <a:cubicBezTo>
                  <a:pt x="804871" y="181981"/>
                  <a:pt x="799108" y="187744"/>
                  <a:pt x="792000" y="187744"/>
                </a:cubicBezTo>
                <a:cubicBezTo>
                  <a:pt x="784892" y="187744"/>
                  <a:pt x="779129" y="181981"/>
                  <a:pt x="779129" y="174872"/>
                </a:cubicBezTo>
                <a:cubicBezTo>
                  <a:pt x="779129" y="167763"/>
                  <a:pt x="784892" y="162000"/>
                  <a:pt x="792000" y="162000"/>
                </a:cubicBezTo>
                <a:close/>
                <a:moveTo>
                  <a:pt x="594000" y="162000"/>
                </a:moveTo>
                <a:cubicBezTo>
                  <a:pt x="601108" y="162000"/>
                  <a:pt x="606871" y="167763"/>
                  <a:pt x="606871" y="174872"/>
                </a:cubicBezTo>
                <a:cubicBezTo>
                  <a:pt x="606871" y="181981"/>
                  <a:pt x="601108" y="187744"/>
                  <a:pt x="594000" y="187744"/>
                </a:cubicBezTo>
                <a:cubicBezTo>
                  <a:pt x="586892" y="187744"/>
                  <a:pt x="581129" y="181981"/>
                  <a:pt x="581129" y="174872"/>
                </a:cubicBezTo>
                <a:cubicBezTo>
                  <a:pt x="581129" y="167763"/>
                  <a:pt x="586892" y="162000"/>
                  <a:pt x="594000" y="162000"/>
                </a:cubicBezTo>
                <a:close/>
                <a:moveTo>
                  <a:pt x="396000" y="162000"/>
                </a:moveTo>
                <a:cubicBezTo>
                  <a:pt x="403108" y="162000"/>
                  <a:pt x="408871" y="167763"/>
                  <a:pt x="408871" y="174872"/>
                </a:cubicBezTo>
                <a:cubicBezTo>
                  <a:pt x="408871" y="181981"/>
                  <a:pt x="403108" y="187744"/>
                  <a:pt x="396000" y="187744"/>
                </a:cubicBezTo>
                <a:cubicBezTo>
                  <a:pt x="388892" y="187744"/>
                  <a:pt x="383129" y="181981"/>
                  <a:pt x="383129" y="174872"/>
                </a:cubicBezTo>
                <a:cubicBezTo>
                  <a:pt x="383129" y="167763"/>
                  <a:pt x="388892" y="162000"/>
                  <a:pt x="396000" y="162000"/>
                </a:cubicBezTo>
                <a:close/>
                <a:moveTo>
                  <a:pt x="198000" y="162000"/>
                </a:moveTo>
                <a:cubicBezTo>
                  <a:pt x="205108" y="162000"/>
                  <a:pt x="210871" y="167763"/>
                  <a:pt x="210871" y="174872"/>
                </a:cubicBezTo>
                <a:cubicBezTo>
                  <a:pt x="210871" y="181981"/>
                  <a:pt x="205108" y="187744"/>
                  <a:pt x="198000" y="187744"/>
                </a:cubicBezTo>
                <a:cubicBezTo>
                  <a:pt x="190892" y="187744"/>
                  <a:pt x="185129" y="181981"/>
                  <a:pt x="185129" y="174872"/>
                </a:cubicBezTo>
                <a:cubicBezTo>
                  <a:pt x="185129" y="167763"/>
                  <a:pt x="190892" y="162000"/>
                  <a:pt x="198000" y="162000"/>
                </a:cubicBezTo>
                <a:close/>
                <a:moveTo>
                  <a:pt x="0" y="162000"/>
                </a:moveTo>
                <a:cubicBezTo>
                  <a:pt x="7108" y="162000"/>
                  <a:pt x="12871" y="167763"/>
                  <a:pt x="12871" y="174872"/>
                </a:cubicBezTo>
                <a:cubicBezTo>
                  <a:pt x="12871" y="181981"/>
                  <a:pt x="7108" y="187744"/>
                  <a:pt x="0" y="187744"/>
                </a:cubicBezTo>
                <a:close/>
                <a:moveTo>
                  <a:pt x="792000" y="0"/>
                </a:moveTo>
                <a:cubicBezTo>
                  <a:pt x="799108" y="0"/>
                  <a:pt x="804871" y="5763"/>
                  <a:pt x="804871" y="12872"/>
                </a:cubicBezTo>
                <a:cubicBezTo>
                  <a:pt x="804871" y="19981"/>
                  <a:pt x="799108" y="25744"/>
                  <a:pt x="792000" y="25744"/>
                </a:cubicBezTo>
                <a:cubicBezTo>
                  <a:pt x="784892" y="25744"/>
                  <a:pt x="779129" y="19981"/>
                  <a:pt x="779129" y="12872"/>
                </a:cubicBezTo>
                <a:cubicBezTo>
                  <a:pt x="779129" y="5763"/>
                  <a:pt x="784892" y="0"/>
                  <a:pt x="792000" y="0"/>
                </a:cubicBezTo>
                <a:close/>
                <a:moveTo>
                  <a:pt x="594000" y="0"/>
                </a:moveTo>
                <a:cubicBezTo>
                  <a:pt x="601108" y="0"/>
                  <a:pt x="606871" y="5763"/>
                  <a:pt x="606871" y="12872"/>
                </a:cubicBezTo>
                <a:cubicBezTo>
                  <a:pt x="606871" y="19981"/>
                  <a:pt x="601108" y="25744"/>
                  <a:pt x="594000" y="25744"/>
                </a:cubicBezTo>
                <a:cubicBezTo>
                  <a:pt x="586892" y="25744"/>
                  <a:pt x="581129" y="19981"/>
                  <a:pt x="581129" y="12872"/>
                </a:cubicBezTo>
                <a:cubicBezTo>
                  <a:pt x="581129" y="5763"/>
                  <a:pt x="586892" y="0"/>
                  <a:pt x="594000" y="0"/>
                </a:cubicBezTo>
                <a:close/>
                <a:moveTo>
                  <a:pt x="396000" y="0"/>
                </a:moveTo>
                <a:cubicBezTo>
                  <a:pt x="403108" y="0"/>
                  <a:pt x="408871" y="5763"/>
                  <a:pt x="408871" y="12872"/>
                </a:cubicBezTo>
                <a:cubicBezTo>
                  <a:pt x="408871" y="19981"/>
                  <a:pt x="403108" y="25744"/>
                  <a:pt x="396000" y="25744"/>
                </a:cubicBezTo>
                <a:cubicBezTo>
                  <a:pt x="388892" y="25744"/>
                  <a:pt x="383129" y="19981"/>
                  <a:pt x="383129" y="12872"/>
                </a:cubicBezTo>
                <a:cubicBezTo>
                  <a:pt x="383129" y="5763"/>
                  <a:pt x="388892" y="0"/>
                  <a:pt x="396000" y="0"/>
                </a:cubicBezTo>
                <a:close/>
                <a:moveTo>
                  <a:pt x="198000" y="0"/>
                </a:moveTo>
                <a:cubicBezTo>
                  <a:pt x="205108" y="0"/>
                  <a:pt x="210871" y="5763"/>
                  <a:pt x="210871" y="12872"/>
                </a:cubicBezTo>
                <a:cubicBezTo>
                  <a:pt x="210871" y="19981"/>
                  <a:pt x="205108" y="25744"/>
                  <a:pt x="198000" y="25744"/>
                </a:cubicBezTo>
                <a:cubicBezTo>
                  <a:pt x="190892" y="25744"/>
                  <a:pt x="185129" y="19981"/>
                  <a:pt x="185129" y="12872"/>
                </a:cubicBezTo>
                <a:cubicBezTo>
                  <a:pt x="185129" y="5763"/>
                  <a:pt x="190892" y="0"/>
                  <a:pt x="198000" y="0"/>
                </a:cubicBezTo>
                <a:close/>
                <a:moveTo>
                  <a:pt x="0" y="0"/>
                </a:moveTo>
                <a:cubicBezTo>
                  <a:pt x="7108" y="0"/>
                  <a:pt x="12871" y="5763"/>
                  <a:pt x="12871" y="12872"/>
                </a:cubicBezTo>
                <a:cubicBezTo>
                  <a:pt x="12871" y="19981"/>
                  <a:pt x="7108" y="25744"/>
                  <a:pt x="0" y="2574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49" name="文本框 48"/>
          <p:cNvSpPr txBox="1"/>
          <p:nvPr userDrawn="1">
            <p:custDataLst>
              <p:tags r:id="rId4"/>
            </p:custDataLst>
          </p:nvPr>
        </p:nvSpPr>
        <p:spPr>
          <a:xfrm>
            <a:off x="10996588" y="6380786"/>
            <a:ext cx="1195413" cy="349744"/>
          </a:xfrm>
          <a:custGeom>
            <a:avLst/>
            <a:gdLst>
              <a:gd name="connsiteX0" fmla="*/ 1195413 w 1195413"/>
              <a:gd name="connsiteY0" fmla="*/ 326261 h 349744"/>
              <a:gd name="connsiteX1" fmla="*/ 1195413 w 1195413"/>
              <a:gd name="connsiteY1" fmla="*/ 347483 h 349744"/>
              <a:gd name="connsiteX2" fmla="*/ 1191770 w 1195413"/>
              <a:gd name="connsiteY2" fmla="*/ 345974 h 349744"/>
              <a:gd name="connsiteX3" fmla="*/ 1188000 w 1195413"/>
              <a:gd name="connsiteY3" fmla="*/ 336872 h 349744"/>
              <a:gd name="connsiteX4" fmla="*/ 1191770 w 1195413"/>
              <a:gd name="connsiteY4" fmla="*/ 327770 h 349744"/>
              <a:gd name="connsiteX5" fmla="*/ 1002871 w 1195413"/>
              <a:gd name="connsiteY5" fmla="*/ 324000 h 349744"/>
              <a:gd name="connsiteX6" fmla="*/ 1015742 w 1195413"/>
              <a:gd name="connsiteY6" fmla="*/ 336872 h 349744"/>
              <a:gd name="connsiteX7" fmla="*/ 1002871 w 1195413"/>
              <a:gd name="connsiteY7" fmla="*/ 349744 h 349744"/>
              <a:gd name="connsiteX8" fmla="*/ 990000 w 1195413"/>
              <a:gd name="connsiteY8" fmla="*/ 336872 h 349744"/>
              <a:gd name="connsiteX9" fmla="*/ 1002871 w 1195413"/>
              <a:gd name="connsiteY9" fmla="*/ 324000 h 349744"/>
              <a:gd name="connsiteX10" fmla="*/ 804871 w 1195413"/>
              <a:gd name="connsiteY10" fmla="*/ 324000 h 349744"/>
              <a:gd name="connsiteX11" fmla="*/ 817742 w 1195413"/>
              <a:gd name="connsiteY11" fmla="*/ 336872 h 349744"/>
              <a:gd name="connsiteX12" fmla="*/ 804871 w 1195413"/>
              <a:gd name="connsiteY12" fmla="*/ 349744 h 349744"/>
              <a:gd name="connsiteX13" fmla="*/ 792000 w 1195413"/>
              <a:gd name="connsiteY13" fmla="*/ 336872 h 349744"/>
              <a:gd name="connsiteX14" fmla="*/ 804871 w 1195413"/>
              <a:gd name="connsiteY14" fmla="*/ 324000 h 349744"/>
              <a:gd name="connsiteX15" fmla="*/ 606871 w 1195413"/>
              <a:gd name="connsiteY15" fmla="*/ 324000 h 349744"/>
              <a:gd name="connsiteX16" fmla="*/ 619742 w 1195413"/>
              <a:gd name="connsiteY16" fmla="*/ 336872 h 349744"/>
              <a:gd name="connsiteX17" fmla="*/ 606871 w 1195413"/>
              <a:gd name="connsiteY17" fmla="*/ 349744 h 349744"/>
              <a:gd name="connsiteX18" fmla="*/ 594000 w 1195413"/>
              <a:gd name="connsiteY18" fmla="*/ 336872 h 349744"/>
              <a:gd name="connsiteX19" fmla="*/ 606871 w 1195413"/>
              <a:gd name="connsiteY19" fmla="*/ 324000 h 349744"/>
              <a:gd name="connsiteX20" fmla="*/ 408871 w 1195413"/>
              <a:gd name="connsiteY20" fmla="*/ 324000 h 349744"/>
              <a:gd name="connsiteX21" fmla="*/ 421742 w 1195413"/>
              <a:gd name="connsiteY21" fmla="*/ 336872 h 349744"/>
              <a:gd name="connsiteX22" fmla="*/ 408871 w 1195413"/>
              <a:gd name="connsiteY22" fmla="*/ 349744 h 349744"/>
              <a:gd name="connsiteX23" fmla="*/ 396000 w 1195413"/>
              <a:gd name="connsiteY23" fmla="*/ 336872 h 349744"/>
              <a:gd name="connsiteX24" fmla="*/ 408871 w 1195413"/>
              <a:gd name="connsiteY24" fmla="*/ 324000 h 349744"/>
              <a:gd name="connsiteX25" fmla="*/ 210871 w 1195413"/>
              <a:gd name="connsiteY25" fmla="*/ 324000 h 349744"/>
              <a:gd name="connsiteX26" fmla="*/ 223742 w 1195413"/>
              <a:gd name="connsiteY26" fmla="*/ 336872 h 349744"/>
              <a:gd name="connsiteX27" fmla="*/ 210871 w 1195413"/>
              <a:gd name="connsiteY27" fmla="*/ 349744 h 349744"/>
              <a:gd name="connsiteX28" fmla="*/ 198000 w 1195413"/>
              <a:gd name="connsiteY28" fmla="*/ 336872 h 349744"/>
              <a:gd name="connsiteX29" fmla="*/ 210871 w 1195413"/>
              <a:gd name="connsiteY29" fmla="*/ 324000 h 349744"/>
              <a:gd name="connsiteX30" fmla="*/ 12871 w 1195413"/>
              <a:gd name="connsiteY30" fmla="*/ 324000 h 349744"/>
              <a:gd name="connsiteX31" fmla="*/ 25742 w 1195413"/>
              <a:gd name="connsiteY31" fmla="*/ 336872 h 349744"/>
              <a:gd name="connsiteX32" fmla="*/ 12871 w 1195413"/>
              <a:gd name="connsiteY32" fmla="*/ 349744 h 349744"/>
              <a:gd name="connsiteX33" fmla="*/ 0 w 1195413"/>
              <a:gd name="connsiteY33" fmla="*/ 336872 h 349744"/>
              <a:gd name="connsiteX34" fmla="*/ 12871 w 1195413"/>
              <a:gd name="connsiteY34" fmla="*/ 324000 h 349744"/>
              <a:gd name="connsiteX35" fmla="*/ 1195413 w 1195413"/>
              <a:gd name="connsiteY35" fmla="*/ 164261 h 349744"/>
              <a:gd name="connsiteX36" fmla="*/ 1195413 w 1195413"/>
              <a:gd name="connsiteY36" fmla="*/ 185483 h 349744"/>
              <a:gd name="connsiteX37" fmla="*/ 1191770 w 1195413"/>
              <a:gd name="connsiteY37" fmla="*/ 183974 h 349744"/>
              <a:gd name="connsiteX38" fmla="*/ 1188000 w 1195413"/>
              <a:gd name="connsiteY38" fmla="*/ 174872 h 349744"/>
              <a:gd name="connsiteX39" fmla="*/ 1191770 w 1195413"/>
              <a:gd name="connsiteY39" fmla="*/ 165770 h 349744"/>
              <a:gd name="connsiteX40" fmla="*/ 1002871 w 1195413"/>
              <a:gd name="connsiteY40" fmla="*/ 162000 h 349744"/>
              <a:gd name="connsiteX41" fmla="*/ 1015742 w 1195413"/>
              <a:gd name="connsiteY41" fmla="*/ 174872 h 349744"/>
              <a:gd name="connsiteX42" fmla="*/ 1002871 w 1195413"/>
              <a:gd name="connsiteY42" fmla="*/ 187744 h 349744"/>
              <a:gd name="connsiteX43" fmla="*/ 990000 w 1195413"/>
              <a:gd name="connsiteY43" fmla="*/ 174872 h 349744"/>
              <a:gd name="connsiteX44" fmla="*/ 1002871 w 1195413"/>
              <a:gd name="connsiteY44" fmla="*/ 162000 h 349744"/>
              <a:gd name="connsiteX45" fmla="*/ 804871 w 1195413"/>
              <a:gd name="connsiteY45" fmla="*/ 162000 h 349744"/>
              <a:gd name="connsiteX46" fmla="*/ 817742 w 1195413"/>
              <a:gd name="connsiteY46" fmla="*/ 174872 h 349744"/>
              <a:gd name="connsiteX47" fmla="*/ 804871 w 1195413"/>
              <a:gd name="connsiteY47" fmla="*/ 187744 h 349744"/>
              <a:gd name="connsiteX48" fmla="*/ 792000 w 1195413"/>
              <a:gd name="connsiteY48" fmla="*/ 174872 h 349744"/>
              <a:gd name="connsiteX49" fmla="*/ 804871 w 1195413"/>
              <a:gd name="connsiteY49" fmla="*/ 162000 h 349744"/>
              <a:gd name="connsiteX50" fmla="*/ 606871 w 1195413"/>
              <a:gd name="connsiteY50" fmla="*/ 162000 h 349744"/>
              <a:gd name="connsiteX51" fmla="*/ 619742 w 1195413"/>
              <a:gd name="connsiteY51" fmla="*/ 174872 h 349744"/>
              <a:gd name="connsiteX52" fmla="*/ 606871 w 1195413"/>
              <a:gd name="connsiteY52" fmla="*/ 187744 h 349744"/>
              <a:gd name="connsiteX53" fmla="*/ 594000 w 1195413"/>
              <a:gd name="connsiteY53" fmla="*/ 174872 h 349744"/>
              <a:gd name="connsiteX54" fmla="*/ 606871 w 1195413"/>
              <a:gd name="connsiteY54" fmla="*/ 162000 h 349744"/>
              <a:gd name="connsiteX55" fmla="*/ 408871 w 1195413"/>
              <a:gd name="connsiteY55" fmla="*/ 162000 h 349744"/>
              <a:gd name="connsiteX56" fmla="*/ 421742 w 1195413"/>
              <a:gd name="connsiteY56" fmla="*/ 174872 h 349744"/>
              <a:gd name="connsiteX57" fmla="*/ 408871 w 1195413"/>
              <a:gd name="connsiteY57" fmla="*/ 187744 h 349744"/>
              <a:gd name="connsiteX58" fmla="*/ 396000 w 1195413"/>
              <a:gd name="connsiteY58" fmla="*/ 174872 h 349744"/>
              <a:gd name="connsiteX59" fmla="*/ 408871 w 1195413"/>
              <a:gd name="connsiteY59" fmla="*/ 162000 h 349744"/>
              <a:gd name="connsiteX60" fmla="*/ 210871 w 1195413"/>
              <a:gd name="connsiteY60" fmla="*/ 162000 h 349744"/>
              <a:gd name="connsiteX61" fmla="*/ 223742 w 1195413"/>
              <a:gd name="connsiteY61" fmla="*/ 174872 h 349744"/>
              <a:gd name="connsiteX62" fmla="*/ 210871 w 1195413"/>
              <a:gd name="connsiteY62" fmla="*/ 187744 h 349744"/>
              <a:gd name="connsiteX63" fmla="*/ 198000 w 1195413"/>
              <a:gd name="connsiteY63" fmla="*/ 174872 h 349744"/>
              <a:gd name="connsiteX64" fmla="*/ 210871 w 1195413"/>
              <a:gd name="connsiteY64" fmla="*/ 162000 h 349744"/>
              <a:gd name="connsiteX65" fmla="*/ 12871 w 1195413"/>
              <a:gd name="connsiteY65" fmla="*/ 162000 h 349744"/>
              <a:gd name="connsiteX66" fmla="*/ 25742 w 1195413"/>
              <a:gd name="connsiteY66" fmla="*/ 174872 h 349744"/>
              <a:gd name="connsiteX67" fmla="*/ 12871 w 1195413"/>
              <a:gd name="connsiteY67" fmla="*/ 187744 h 349744"/>
              <a:gd name="connsiteX68" fmla="*/ 0 w 1195413"/>
              <a:gd name="connsiteY68" fmla="*/ 174872 h 349744"/>
              <a:gd name="connsiteX69" fmla="*/ 12871 w 1195413"/>
              <a:gd name="connsiteY69" fmla="*/ 162000 h 349744"/>
              <a:gd name="connsiteX70" fmla="*/ 1195413 w 1195413"/>
              <a:gd name="connsiteY70" fmla="*/ 2261 h 349744"/>
              <a:gd name="connsiteX71" fmla="*/ 1195413 w 1195413"/>
              <a:gd name="connsiteY71" fmla="*/ 23483 h 349744"/>
              <a:gd name="connsiteX72" fmla="*/ 1191770 w 1195413"/>
              <a:gd name="connsiteY72" fmla="*/ 21974 h 349744"/>
              <a:gd name="connsiteX73" fmla="*/ 1188000 w 1195413"/>
              <a:gd name="connsiteY73" fmla="*/ 12872 h 349744"/>
              <a:gd name="connsiteX74" fmla="*/ 1191770 w 1195413"/>
              <a:gd name="connsiteY74" fmla="*/ 3770 h 349744"/>
              <a:gd name="connsiteX75" fmla="*/ 1002871 w 1195413"/>
              <a:gd name="connsiteY75" fmla="*/ 0 h 349744"/>
              <a:gd name="connsiteX76" fmla="*/ 1015742 w 1195413"/>
              <a:gd name="connsiteY76" fmla="*/ 12872 h 349744"/>
              <a:gd name="connsiteX77" fmla="*/ 1002871 w 1195413"/>
              <a:gd name="connsiteY77" fmla="*/ 25744 h 349744"/>
              <a:gd name="connsiteX78" fmla="*/ 990000 w 1195413"/>
              <a:gd name="connsiteY78" fmla="*/ 12872 h 349744"/>
              <a:gd name="connsiteX79" fmla="*/ 1002871 w 1195413"/>
              <a:gd name="connsiteY79" fmla="*/ 0 h 349744"/>
              <a:gd name="connsiteX80" fmla="*/ 804871 w 1195413"/>
              <a:gd name="connsiteY80" fmla="*/ 0 h 349744"/>
              <a:gd name="connsiteX81" fmla="*/ 817742 w 1195413"/>
              <a:gd name="connsiteY81" fmla="*/ 12872 h 349744"/>
              <a:gd name="connsiteX82" fmla="*/ 804871 w 1195413"/>
              <a:gd name="connsiteY82" fmla="*/ 25744 h 349744"/>
              <a:gd name="connsiteX83" fmla="*/ 792000 w 1195413"/>
              <a:gd name="connsiteY83" fmla="*/ 12872 h 349744"/>
              <a:gd name="connsiteX84" fmla="*/ 804871 w 1195413"/>
              <a:gd name="connsiteY84" fmla="*/ 0 h 349744"/>
              <a:gd name="connsiteX85" fmla="*/ 606871 w 1195413"/>
              <a:gd name="connsiteY85" fmla="*/ 0 h 349744"/>
              <a:gd name="connsiteX86" fmla="*/ 619742 w 1195413"/>
              <a:gd name="connsiteY86" fmla="*/ 12872 h 349744"/>
              <a:gd name="connsiteX87" fmla="*/ 606871 w 1195413"/>
              <a:gd name="connsiteY87" fmla="*/ 25744 h 349744"/>
              <a:gd name="connsiteX88" fmla="*/ 594000 w 1195413"/>
              <a:gd name="connsiteY88" fmla="*/ 12872 h 349744"/>
              <a:gd name="connsiteX89" fmla="*/ 606871 w 1195413"/>
              <a:gd name="connsiteY89" fmla="*/ 0 h 349744"/>
              <a:gd name="connsiteX90" fmla="*/ 408871 w 1195413"/>
              <a:gd name="connsiteY90" fmla="*/ 0 h 349744"/>
              <a:gd name="connsiteX91" fmla="*/ 421742 w 1195413"/>
              <a:gd name="connsiteY91" fmla="*/ 12872 h 349744"/>
              <a:gd name="connsiteX92" fmla="*/ 408871 w 1195413"/>
              <a:gd name="connsiteY92" fmla="*/ 25744 h 349744"/>
              <a:gd name="connsiteX93" fmla="*/ 396000 w 1195413"/>
              <a:gd name="connsiteY93" fmla="*/ 12872 h 349744"/>
              <a:gd name="connsiteX94" fmla="*/ 408871 w 1195413"/>
              <a:gd name="connsiteY94" fmla="*/ 0 h 349744"/>
              <a:gd name="connsiteX95" fmla="*/ 210871 w 1195413"/>
              <a:gd name="connsiteY95" fmla="*/ 0 h 349744"/>
              <a:gd name="connsiteX96" fmla="*/ 223742 w 1195413"/>
              <a:gd name="connsiteY96" fmla="*/ 12872 h 349744"/>
              <a:gd name="connsiteX97" fmla="*/ 210871 w 1195413"/>
              <a:gd name="connsiteY97" fmla="*/ 25744 h 349744"/>
              <a:gd name="connsiteX98" fmla="*/ 198000 w 1195413"/>
              <a:gd name="connsiteY98" fmla="*/ 12872 h 349744"/>
              <a:gd name="connsiteX99" fmla="*/ 210871 w 1195413"/>
              <a:gd name="connsiteY99" fmla="*/ 0 h 349744"/>
              <a:gd name="connsiteX100" fmla="*/ 12871 w 1195413"/>
              <a:gd name="connsiteY100" fmla="*/ 0 h 349744"/>
              <a:gd name="connsiteX101" fmla="*/ 25742 w 1195413"/>
              <a:gd name="connsiteY101" fmla="*/ 12872 h 349744"/>
              <a:gd name="connsiteX102" fmla="*/ 12871 w 1195413"/>
              <a:gd name="connsiteY102" fmla="*/ 25744 h 349744"/>
              <a:gd name="connsiteX103" fmla="*/ 0 w 1195413"/>
              <a:gd name="connsiteY103" fmla="*/ 12872 h 349744"/>
              <a:gd name="connsiteX104" fmla="*/ 12871 w 1195413"/>
              <a:gd name="connsiteY104" fmla="*/ 0 h 34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95413" h="349744">
                <a:moveTo>
                  <a:pt x="1195413" y="326261"/>
                </a:moveTo>
                <a:lnTo>
                  <a:pt x="1195413" y="347483"/>
                </a:lnTo>
                <a:lnTo>
                  <a:pt x="1191770" y="345974"/>
                </a:lnTo>
                <a:cubicBezTo>
                  <a:pt x="1189441" y="343645"/>
                  <a:pt x="1188000" y="340427"/>
                  <a:pt x="1188000" y="336872"/>
                </a:cubicBezTo>
                <a:cubicBezTo>
                  <a:pt x="1188000" y="333318"/>
                  <a:pt x="1189441" y="330100"/>
                  <a:pt x="1191770" y="32777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195413" y="164261"/>
                </a:moveTo>
                <a:lnTo>
                  <a:pt x="1195413" y="185483"/>
                </a:lnTo>
                <a:lnTo>
                  <a:pt x="1191770" y="183974"/>
                </a:lnTo>
                <a:cubicBezTo>
                  <a:pt x="1189441" y="181645"/>
                  <a:pt x="1188000" y="178427"/>
                  <a:pt x="1188000" y="174872"/>
                </a:cubicBezTo>
                <a:cubicBezTo>
                  <a:pt x="1188000" y="171318"/>
                  <a:pt x="1189441" y="168100"/>
                  <a:pt x="1191770" y="16577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195413" y="2261"/>
                </a:moveTo>
                <a:lnTo>
                  <a:pt x="1195413" y="23483"/>
                </a:lnTo>
                <a:lnTo>
                  <a:pt x="1191770" y="21974"/>
                </a:lnTo>
                <a:cubicBezTo>
                  <a:pt x="1189441" y="19645"/>
                  <a:pt x="1188000" y="16427"/>
                  <a:pt x="1188000" y="12872"/>
                </a:cubicBezTo>
                <a:cubicBezTo>
                  <a:pt x="1188000" y="9318"/>
                  <a:pt x="1189441" y="6100"/>
                  <a:pt x="1191770" y="377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53" name="文本占位符 52"/>
          <p:cNvSpPr>
            <a:spLocks noGrp="1"/>
          </p:cNvSpPr>
          <p:nvPr>
            <p:ph type="body" idx="10" hasCustomPrompt="1"/>
          </p:nvPr>
        </p:nvSpPr>
        <p:spPr>
          <a:xfrm>
            <a:off x="3875869" y="2010768"/>
            <a:ext cx="7001917" cy="1878656"/>
          </a:xfrm>
          <a:ln>
            <a:noFill/>
          </a:ln>
        </p:spPr>
        <p:txBody>
          <a:bodyPr vert="horz" wrap="none" lIns="0" tIns="0" rIns="0" bIns="0" anchor="t" anchorCtr="0">
            <a:noAutofit/>
          </a:bodyPr>
          <a:lstStyle>
            <a:lvl1pPr marL="0" indent="0" algn="r" defTabSz="914400" rtl="0" eaLnBrk="1" fontAlgn="auto" latinLnBrk="0" hangingPunct="1">
              <a:lnSpc>
                <a:spcPct val="110000"/>
              </a:lnSpc>
              <a:spcBef>
                <a:spcPts val="0"/>
              </a:spcBef>
              <a:spcAft>
                <a:spcPts val="0"/>
              </a:spcAft>
              <a:buFont typeface="Arial" panose="020B0604020202020204" pitchFamily="34" charset="0"/>
              <a:buNone/>
              <a:defRPr sz="4400" b="1" spc="0">
                <a:solidFill>
                  <a:srgbClr val="FFFFFF"/>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我们只为客户提供</a:t>
            </a:r>
            <a:endParaRPr lang="zh-CN" altLang="en-US" dirty="0"/>
          </a:p>
          <a:p>
            <a:pPr lvl="0"/>
            <a:r>
              <a:rPr lang="zh-CN" altLang="en-US" dirty="0"/>
              <a:t>一流产品和服务</a:t>
            </a:r>
            <a:endParaRPr lang="zh-CN" altLang="en-US" dirty="0"/>
          </a:p>
        </p:txBody>
      </p:sp>
      <p:cxnSp>
        <p:nvCxnSpPr>
          <p:cNvPr id="18" name="直接连接符 17"/>
          <p:cNvCxnSpPr/>
          <p:nvPr userDrawn="1"/>
        </p:nvCxnSpPr>
        <p:spPr>
          <a:xfrm>
            <a:off x="228706" y="2760293"/>
            <a:ext cx="105537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descr="夜晚建筑亮着灯的高楼&#10;&#10;描述已自动生成"/>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
                    </a14:imgEffect>
                  </a14:imgLayer>
                </a14:imgProps>
              </a:ext>
              <a:ext uri="{28A0092B-C50C-407E-A947-70E740481C1C}">
                <a14:useLocalDpi xmlns:a14="http://schemas.microsoft.com/office/drawing/2010/main" val="0"/>
              </a:ext>
            </a:extLst>
          </a:blip>
          <a:srcRect l="7128"/>
          <a:stretch>
            <a:fillRect/>
          </a:stretch>
        </p:blipFill>
        <p:spPr>
          <a:xfrm>
            <a:off x="0" y="-3580"/>
            <a:ext cx="9556311" cy="6858000"/>
          </a:xfrm>
          <a:custGeom>
            <a:avLst/>
            <a:gdLst>
              <a:gd name="connsiteX0" fmla="*/ 0 w 9556311"/>
              <a:gd name="connsiteY0" fmla="*/ 0 h 6858000"/>
              <a:gd name="connsiteX1" fmla="*/ 9556311 w 9556311"/>
              <a:gd name="connsiteY1" fmla="*/ 0 h 6858000"/>
              <a:gd name="connsiteX2" fmla="*/ 9556311 w 9556311"/>
              <a:gd name="connsiteY2" fmla="*/ 6858000 h 6858000"/>
              <a:gd name="connsiteX3" fmla="*/ 0 w 95563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56311" h="6858000">
                <a:moveTo>
                  <a:pt x="0" y="0"/>
                </a:moveTo>
                <a:lnTo>
                  <a:pt x="9556311" y="0"/>
                </a:lnTo>
                <a:lnTo>
                  <a:pt x="9556311" y="6858000"/>
                </a:lnTo>
                <a:lnTo>
                  <a:pt x="0" y="6858000"/>
                </a:lnTo>
                <a:close/>
              </a:path>
            </a:pathLst>
          </a:custGeom>
          <a:effectLst>
            <a:outerShdw blurRad="304800" dist="165100" algn="l" rotWithShape="0">
              <a:srgbClr val="A24200">
                <a:alpha val="40000"/>
              </a:srgbClr>
            </a:outerShdw>
          </a:effectLst>
        </p:spPr>
      </p:pic>
      <p:sp>
        <p:nvSpPr>
          <p:cNvPr id="4" name="文本占位符 3"/>
          <p:cNvSpPr>
            <a:spLocks noGrp="1"/>
          </p:cNvSpPr>
          <p:nvPr>
            <p:ph type="body" sz="quarter" idx="11" hasCustomPrompt="1"/>
          </p:nvPr>
        </p:nvSpPr>
        <p:spPr>
          <a:xfrm>
            <a:off x="9220441" y="3957317"/>
            <a:ext cx="1670787" cy="379119"/>
          </a:xfrm>
          <a:prstGeom prst="roundRect">
            <a:avLst/>
          </a:prstGeom>
          <a:gradFill>
            <a:gsLst>
              <a:gs pos="25000">
                <a:schemeClr val="accent1">
                  <a:alpha val="75000"/>
                </a:schemeClr>
              </a:gs>
              <a:gs pos="100000">
                <a:schemeClr val="accent2">
                  <a:alpha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zh-CN" altLang="en-US" sz="1600" b="0" spc="300" dirty="0">
                <a:solidFill>
                  <a:schemeClr val="lt1"/>
                </a:solidFill>
                <a:latin typeface="+mn-ea"/>
              </a:defRPr>
            </a:lvl1pPr>
          </a:lstStyle>
          <a:p>
            <a:pPr marL="0" lvl="0" algn="ctr"/>
            <a:r>
              <a:rPr lang="zh-CN" altLang="en-US" dirty="0"/>
              <a:t>汇报人名字</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4级">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7" name="平行四边形 6"/>
          <p:cNvSpPr/>
          <p:nvPr userDrawn="1"/>
        </p:nvSpPr>
        <p:spPr>
          <a:xfrm>
            <a:off x="3641891" y="1648493"/>
            <a:ext cx="2681704" cy="5247318"/>
          </a:xfrm>
          <a:prstGeom prst="parallelogram">
            <a:avLst>
              <a:gd name="adj" fmla="val 30195"/>
            </a:avLst>
          </a:prstGeom>
          <a:blipFill>
            <a:blip r:embed="rId3"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5905667" y="0"/>
            <a:ext cx="2681704" cy="5247318"/>
          </a:xfrm>
          <a:prstGeom prst="parallelogram">
            <a:avLst>
              <a:gd name="adj" fmla="val 30195"/>
            </a:avLst>
          </a:prstGeom>
          <a:blipFill>
            <a:blip r:embed="rId4"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7792148" y="983872"/>
            <a:ext cx="2681704" cy="5247318"/>
          </a:xfrm>
          <a:prstGeom prst="parallelogram">
            <a:avLst>
              <a:gd name="adj" fmla="val 30195"/>
            </a:avLst>
          </a:prstGeom>
          <a:blipFill>
            <a:blip r:embed="rId5"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blipFill>
            <a:blip r:embed="rId6"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平行四边形 10"/>
          <p:cNvSpPr/>
          <p:nvPr userDrawn="1"/>
        </p:nvSpPr>
        <p:spPr>
          <a:xfrm>
            <a:off x="3641891" y="1648493"/>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5905667" y="0"/>
            <a:ext cx="2681704" cy="5247318"/>
          </a:xfrm>
          <a:prstGeom prst="parallelogram">
            <a:avLst>
              <a:gd name="adj" fmla="val 30195"/>
            </a:avLst>
          </a:prstGeom>
          <a:gradFill>
            <a:gsLst>
              <a:gs pos="25000">
                <a:schemeClr val="accent1"/>
              </a:gs>
              <a:gs pos="100000">
                <a:schemeClr val="accent2">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7792148" y="983872"/>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4" name="任意多边形: 形状 13"/>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文本框 14"/>
          <p:cNvSpPr txBox="1"/>
          <p:nvPr userDrawn="1"/>
        </p:nvSpPr>
        <p:spPr>
          <a:xfrm>
            <a:off x="4284178" y="1755092"/>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01</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7" name="文本框 16"/>
          <p:cNvSpPr txBox="1"/>
          <p:nvPr userDrawn="1"/>
        </p:nvSpPr>
        <p:spPr>
          <a:xfrm>
            <a:off x="6080829"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02</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8" name="文本框 17"/>
          <p:cNvSpPr txBox="1"/>
          <p:nvPr userDrawn="1"/>
        </p:nvSpPr>
        <p:spPr>
          <a:xfrm>
            <a:off x="8429954" y="1069715"/>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03</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9" name="文本框 18"/>
          <p:cNvSpPr txBox="1"/>
          <p:nvPr userDrawn="1"/>
        </p:nvSpPr>
        <p:spPr>
          <a:xfrm>
            <a:off x="10154905"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04</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23" name="文本框 22"/>
          <p:cNvSpPr txBox="1"/>
          <p:nvPr userDrawn="1">
            <p:custDataLst>
              <p:tags r:id="rId7"/>
            </p:custDataLst>
          </p:nvPr>
        </p:nvSpPr>
        <p:spPr>
          <a:xfrm>
            <a:off x="-296871" y="5531700"/>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24" name="PA-文本框 4"/>
          <p:cNvSpPr txBox="1"/>
          <p:nvPr userDrawn="1">
            <p:custDataLst>
              <p:tags r:id="rId8"/>
            </p:custDataLst>
          </p:nvPr>
        </p:nvSpPr>
        <p:spPr>
          <a:xfrm>
            <a:off x="407988" y="1038774"/>
            <a:ext cx="2588436" cy="36565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25" name="矩形 24"/>
          <p:cNvSpPr/>
          <p:nvPr userDrawn="1"/>
        </p:nvSpPr>
        <p:spPr>
          <a:xfrm>
            <a:off x="407988" y="1648493"/>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0" hasCustomPrompt="1"/>
          </p:nvPr>
        </p:nvSpPr>
        <p:spPr>
          <a:xfrm>
            <a:off x="4318506" y="2353228"/>
            <a:ext cx="1826141" cy="584775"/>
          </a:xfr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
        <p:nvSpPr>
          <p:cNvPr id="27" name="文本占位符 26"/>
          <p:cNvSpPr>
            <a:spLocks noGrp="1"/>
          </p:cNvSpPr>
          <p:nvPr>
            <p:ph type="body" sz="quarter" idx="11" hasCustomPrompt="1"/>
          </p:nvPr>
        </p:nvSpPr>
        <p:spPr>
          <a:xfrm>
            <a:off x="6047226" y="4183969"/>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产品服务</a:t>
            </a:r>
            <a:endParaRPr lang="zh-CN" altLang="en-US" dirty="0"/>
          </a:p>
        </p:txBody>
      </p:sp>
      <p:sp>
        <p:nvSpPr>
          <p:cNvPr id="28" name="文本占位符 27"/>
          <p:cNvSpPr>
            <a:spLocks noGrp="1"/>
          </p:cNvSpPr>
          <p:nvPr>
            <p:ph type="body" sz="quarter" idx="12" hasCustomPrompt="1"/>
          </p:nvPr>
        </p:nvSpPr>
        <p:spPr>
          <a:xfrm>
            <a:off x="8475320" y="1657312"/>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核心优势</a:t>
            </a:r>
            <a:endParaRPr lang="zh-CN" altLang="en-US" dirty="0"/>
          </a:p>
        </p:txBody>
      </p:sp>
      <p:sp>
        <p:nvSpPr>
          <p:cNvPr id="29" name="文本占位符 28"/>
          <p:cNvSpPr>
            <a:spLocks noGrp="1"/>
          </p:cNvSpPr>
          <p:nvPr>
            <p:ph type="body" sz="quarter" idx="13" hasCustomPrompt="1"/>
          </p:nvPr>
        </p:nvSpPr>
        <p:spPr>
          <a:xfrm>
            <a:off x="10189408" y="3825250"/>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社会认可</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3级">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7" name="平行四边形 6"/>
          <p:cNvSpPr/>
          <p:nvPr userDrawn="1"/>
        </p:nvSpPr>
        <p:spPr>
          <a:xfrm>
            <a:off x="3641891" y="1648493"/>
            <a:ext cx="2681704" cy="5247318"/>
          </a:xfrm>
          <a:prstGeom prst="parallelogram">
            <a:avLst>
              <a:gd name="adj" fmla="val 30195"/>
            </a:avLst>
          </a:prstGeom>
          <a:blipFill>
            <a:blip r:embed="rId3"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6463417" y="0"/>
            <a:ext cx="2681704" cy="5247318"/>
          </a:xfrm>
          <a:prstGeom prst="parallelogram">
            <a:avLst>
              <a:gd name="adj" fmla="val 30195"/>
            </a:avLst>
          </a:prstGeom>
          <a:blipFill>
            <a:blip r:embed="rId4"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8902091" y="983872"/>
            <a:ext cx="2681704" cy="5247318"/>
          </a:xfrm>
          <a:prstGeom prst="parallelogram">
            <a:avLst>
              <a:gd name="adj" fmla="val 30195"/>
            </a:avLst>
          </a:prstGeom>
          <a:blipFill>
            <a:blip r:embed="rId5"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userDrawn="1"/>
        </p:nvSpPr>
        <p:spPr>
          <a:xfrm>
            <a:off x="3641891" y="1648493"/>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6463417" y="0"/>
            <a:ext cx="2681704" cy="5247318"/>
          </a:xfrm>
          <a:prstGeom prst="parallelogram">
            <a:avLst>
              <a:gd name="adj" fmla="val 30195"/>
            </a:avLst>
          </a:prstGeom>
          <a:gradFill>
            <a:gsLst>
              <a:gs pos="25000">
                <a:schemeClr val="accent1"/>
              </a:gs>
              <a:gs pos="100000">
                <a:schemeClr val="accent2">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8902091" y="983872"/>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文本框 14"/>
          <p:cNvSpPr txBox="1"/>
          <p:nvPr userDrawn="1"/>
        </p:nvSpPr>
        <p:spPr>
          <a:xfrm>
            <a:off x="4284178" y="1755092"/>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01</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7" name="文本框 16"/>
          <p:cNvSpPr txBox="1"/>
          <p:nvPr userDrawn="1"/>
        </p:nvSpPr>
        <p:spPr>
          <a:xfrm>
            <a:off x="6638579"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02</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8" name="文本框 17"/>
          <p:cNvSpPr txBox="1"/>
          <p:nvPr userDrawn="1"/>
        </p:nvSpPr>
        <p:spPr>
          <a:xfrm>
            <a:off x="9539897" y="1069715"/>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03</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23" name="文本框 22"/>
          <p:cNvSpPr txBox="1"/>
          <p:nvPr userDrawn="1">
            <p:custDataLst>
              <p:tags r:id="rId6"/>
            </p:custDataLst>
          </p:nvPr>
        </p:nvSpPr>
        <p:spPr>
          <a:xfrm>
            <a:off x="-296871" y="5531700"/>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24" name="PA-文本框 4"/>
          <p:cNvSpPr txBox="1"/>
          <p:nvPr userDrawn="1">
            <p:custDataLst>
              <p:tags r:id="rId7"/>
            </p:custDataLst>
          </p:nvPr>
        </p:nvSpPr>
        <p:spPr>
          <a:xfrm>
            <a:off x="407988" y="1038774"/>
            <a:ext cx="2588436" cy="36565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25" name="矩形 24"/>
          <p:cNvSpPr/>
          <p:nvPr userDrawn="1"/>
        </p:nvSpPr>
        <p:spPr>
          <a:xfrm>
            <a:off x="407988" y="1648493"/>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0" hasCustomPrompt="1"/>
          </p:nvPr>
        </p:nvSpPr>
        <p:spPr>
          <a:xfrm>
            <a:off x="4318506" y="2353228"/>
            <a:ext cx="1826141" cy="584775"/>
          </a:xfr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
        <p:nvSpPr>
          <p:cNvPr id="27" name="文本占位符 26"/>
          <p:cNvSpPr>
            <a:spLocks noGrp="1"/>
          </p:cNvSpPr>
          <p:nvPr>
            <p:ph type="body" sz="quarter" idx="11" hasCustomPrompt="1"/>
          </p:nvPr>
        </p:nvSpPr>
        <p:spPr>
          <a:xfrm>
            <a:off x="6604976" y="4183969"/>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产品服务</a:t>
            </a:r>
            <a:endParaRPr lang="zh-CN" altLang="en-US" dirty="0"/>
          </a:p>
        </p:txBody>
      </p:sp>
      <p:sp>
        <p:nvSpPr>
          <p:cNvPr id="28" name="文本占位符 27"/>
          <p:cNvSpPr>
            <a:spLocks noGrp="1"/>
          </p:cNvSpPr>
          <p:nvPr>
            <p:ph type="body" sz="quarter" idx="12" hasCustomPrompt="1"/>
          </p:nvPr>
        </p:nvSpPr>
        <p:spPr>
          <a:xfrm>
            <a:off x="9585263" y="1657312"/>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核心优势</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页">
    <p:bg>
      <p:bgPr>
        <a:solidFill>
          <a:schemeClr val="accent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1"/>
            <a:ext cx="12192000" cy="6857999"/>
          </a:xfrm>
          <a:prstGeom prst="rect">
            <a:avLst/>
          </a:prstGeom>
          <a:gradFill>
            <a:gsLst>
              <a:gs pos="100000">
                <a:schemeClr val="accent2"/>
              </a:gs>
              <a:gs pos="0">
                <a:schemeClr val="accent2">
                  <a:alpha val="0"/>
                </a:schemeClr>
              </a:gs>
            </a:gsLst>
            <a:lin ang="2700000" scaled="0"/>
          </a:gradFill>
        </p:spPr>
      </p:pic>
      <p:sp>
        <p:nvSpPr>
          <p:cNvPr id="7" name="文本框 6"/>
          <p:cNvSpPr txBox="1"/>
          <p:nvPr userDrawn="1">
            <p:custDataLst>
              <p:tags r:id="rId3"/>
            </p:custDataLst>
          </p:nvPr>
        </p:nvSpPr>
        <p:spPr>
          <a:xfrm>
            <a:off x="1041530" y="4603221"/>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8" name="矩形 7"/>
          <p:cNvSpPr/>
          <p:nvPr userDrawn="1"/>
        </p:nvSpPr>
        <p:spPr>
          <a:xfrm>
            <a:off x="3486149" y="3295650"/>
            <a:ext cx="6410325"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pPr algn="r"/>
            <a:endParaRPr kumimoji="1" lang="zh-CN" altLang="en-US" sz="4000" b="1" spc="600" dirty="0">
              <a:solidFill>
                <a:schemeClr val="bg1"/>
              </a:solidFill>
              <a:latin typeface="阿里巴巴普惠体 R" panose="00020600040101010101" pitchFamily="18" charset="-122"/>
              <a:ea typeface="阿里巴巴普惠体 R" panose="00020600040101010101" pitchFamily="18" charset="-122"/>
            </a:endParaRPr>
          </a:p>
        </p:txBody>
      </p:sp>
      <p:sp>
        <p:nvSpPr>
          <p:cNvPr id="9" name="PA-文本框 4"/>
          <p:cNvSpPr txBox="1"/>
          <p:nvPr userDrawn="1">
            <p:custDataLst>
              <p:tags r:id="rId4"/>
            </p:custDataLst>
          </p:nvPr>
        </p:nvSpPr>
        <p:spPr>
          <a:xfrm>
            <a:off x="3758060" y="3558931"/>
            <a:ext cx="2206039" cy="31163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10" name="任意多边形: 形状 9"/>
          <p:cNvSpPr/>
          <p:nvPr userDrawn="1"/>
        </p:nvSpPr>
        <p:spPr>
          <a:xfrm>
            <a:off x="2181225" y="2258768"/>
            <a:ext cx="3448050" cy="2600325"/>
          </a:xfrm>
          <a:custGeom>
            <a:avLst/>
            <a:gdLst>
              <a:gd name="connsiteX0" fmla="*/ 0 w 3448050"/>
              <a:gd name="connsiteY0" fmla="*/ 0 h 2600325"/>
              <a:gd name="connsiteX1" fmla="*/ 1819275 w 3448050"/>
              <a:gd name="connsiteY1" fmla="*/ 0 h 2600325"/>
              <a:gd name="connsiteX2" fmla="*/ 1819275 w 3448050"/>
              <a:gd name="connsiteY2" fmla="*/ 40162 h 2600325"/>
              <a:gd name="connsiteX3" fmla="*/ 50025 w 3448050"/>
              <a:gd name="connsiteY3" fmla="*/ 40162 h 2600325"/>
              <a:gd name="connsiteX4" fmla="*/ 50025 w 3448050"/>
              <a:gd name="connsiteY4" fmla="*/ 2560162 h 2600325"/>
              <a:gd name="connsiteX5" fmla="*/ 3398025 w 3448050"/>
              <a:gd name="connsiteY5" fmla="*/ 2560162 h 2600325"/>
              <a:gd name="connsiteX6" fmla="*/ 3398025 w 3448050"/>
              <a:gd name="connsiteY6" fmla="*/ 1794119 h 2600325"/>
              <a:gd name="connsiteX7" fmla="*/ 3448050 w 3448050"/>
              <a:gd name="connsiteY7" fmla="*/ 1794119 h 2600325"/>
              <a:gd name="connsiteX8" fmla="*/ 3448050 w 3448050"/>
              <a:gd name="connsiteY8" fmla="*/ 2600325 h 2600325"/>
              <a:gd name="connsiteX9" fmla="*/ 0 w 3448050"/>
              <a:gd name="connsiteY9" fmla="*/ 2600325 h 26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050" h="2600325">
                <a:moveTo>
                  <a:pt x="0" y="0"/>
                </a:moveTo>
                <a:lnTo>
                  <a:pt x="1819275" y="0"/>
                </a:lnTo>
                <a:lnTo>
                  <a:pt x="1819275" y="40162"/>
                </a:lnTo>
                <a:lnTo>
                  <a:pt x="50025" y="40162"/>
                </a:lnTo>
                <a:lnTo>
                  <a:pt x="50025" y="2560162"/>
                </a:lnTo>
                <a:lnTo>
                  <a:pt x="3398025" y="2560162"/>
                </a:lnTo>
                <a:lnTo>
                  <a:pt x="3398025" y="1794119"/>
                </a:lnTo>
                <a:lnTo>
                  <a:pt x="3448050" y="1794119"/>
                </a:lnTo>
                <a:lnTo>
                  <a:pt x="3448050" y="2600325"/>
                </a:lnTo>
                <a:lnTo>
                  <a:pt x="0" y="2600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文本框 15"/>
          <p:cNvSpPr txBox="1"/>
          <p:nvPr userDrawn="1">
            <p:custDataLst>
              <p:tags r:id="rId5"/>
            </p:custDataLst>
          </p:nvPr>
        </p:nvSpPr>
        <p:spPr>
          <a:xfrm>
            <a:off x="2574998" y="1059345"/>
            <a:ext cx="360000" cy="360000"/>
          </a:xfrm>
          <a:custGeom>
            <a:avLst/>
            <a:gdLst/>
            <a:ahLst/>
            <a:cxnLst/>
            <a:rect l="l" t="t" r="r" b="b"/>
            <a:pathLst>
              <a:path w="538267" h="560556">
                <a:moveTo>
                  <a:pt x="246287" y="0"/>
                </a:moveTo>
                <a:lnTo>
                  <a:pt x="288636" y="0"/>
                </a:lnTo>
                <a:lnTo>
                  <a:pt x="288636" y="231801"/>
                </a:lnTo>
                <a:lnTo>
                  <a:pt x="538267" y="231801"/>
                </a:lnTo>
                <a:lnTo>
                  <a:pt x="538267" y="273034"/>
                </a:lnTo>
                <a:lnTo>
                  <a:pt x="288636" y="273034"/>
                </a:lnTo>
                <a:lnTo>
                  <a:pt x="288636" y="560556"/>
                </a:lnTo>
                <a:lnTo>
                  <a:pt x="246287" y="560556"/>
                </a:lnTo>
                <a:lnTo>
                  <a:pt x="246287" y="273034"/>
                </a:lnTo>
                <a:lnTo>
                  <a:pt x="0" y="273034"/>
                </a:lnTo>
                <a:lnTo>
                  <a:pt x="0" y="231801"/>
                </a:lnTo>
                <a:lnTo>
                  <a:pt x="246287" y="23180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800" dirty="0">
              <a:solidFill>
                <a:schemeClr val="accent1"/>
              </a:solidFill>
              <a:latin typeface="阿里巴巴普惠体 R" panose="00020600040101010101" pitchFamily="18" charset="-122"/>
              <a:ea typeface="阿里巴巴普惠体 R" panose="00020600040101010101" pitchFamily="18" charset="-122"/>
            </a:endParaRPr>
          </a:p>
        </p:txBody>
      </p:sp>
      <p:sp>
        <p:nvSpPr>
          <p:cNvPr id="16" name="文本占位符 15"/>
          <p:cNvSpPr>
            <a:spLocks noGrp="1"/>
          </p:cNvSpPr>
          <p:nvPr>
            <p:ph type="body" idx="10" hasCustomPrompt="1"/>
          </p:nvPr>
        </p:nvSpPr>
        <p:spPr>
          <a:xfrm>
            <a:off x="4713123" y="1581406"/>
            <a:ext cx="1489510" cy="1862048"/>
          </a:xfrm>
        </p:spPr>
        <p:txBody>
          <a:bodyPr vert="horz" wrap="none" lIns="91440" tIns="45720" rIns="91440" bIns="45720" anchor="t"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1500" b="1" spc="0">
                <a:solidFill>
                  <a:schemeClr val="bg1"/>
                </a:solidFill>
                <a:latin typeface="+mn-lt"/>
                <a:ea typeface="阿里巴巴普惠体 R" panose="00020600040101010101" pitchFamily="18" charset="-122"/>
                <a:sym typeface="Bahnschrift" panose="020B0502040204020203"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sp>
        <p:nvSpPr>
          <p:cNvPr id="17" name="文本占位符 16"/>
          <p:cNvSpPr>
            <a:spLocks noGrp="1"/>
          </p:cNvSpPr>
          <p:nvPr>
            <p:ph type="body" sz="quarter" idx="11" hasCustomPrompt="1"/>
          </p:nvPr>
        </p:nvSpPr>
        <p:spPr>
          <a:xfrm>
            <a:off x="7344229" y="3370941"/>
            <a:ext cx="2322287" cy="707886"/>
          </a:xfrm>
          <a:prstGeom prst="rect">
            <a:avLst/>
          </a:prstGeom>
        </p:spPr>
        <p:txBody>
          <a:bodyPr vert="horz" wrap="square" lIns="91440" tIns="45720" rIns="91440" bIns="45720" anchor="t" anchorCtr="0">
            <a:no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4000" b="1" spc="0">
                <a:solidFill>
                  <a:schemeClr val="accent1"/>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6" name="图片 5" descr="图片包含 人员, 笔记本电脑, 餐桌, 就坐&#10;&#10;描述已自动生成"/>
          <p:cNvPicPr>
            <a:picLocks noChangeAspect="1"/>
          </p:cNvPicPr>
          <p:nvPr userDrawn="1"/>
        </p:nvPicPr>
        <p:blipFill rotWithShape="1">
          <a:blip r:embed="rId2" cstate="screen">
            <a:alphaModFix amt="10000"/>
          </a:blip>
          <a:srcRect/>
          <a:stretch>
            <a:fillRect/>
          </a:stretch>
        </p:blipFill>
        <p:spPr>
          <a:xfrm>
            <a:off x="0" y="-1"/>
            <a:ext cx="12192000" cy="6858001"/>
          </a:xfrm>
          <a:prstGeom prst="rect">
            <a:avLst/>
          </a:prstGeom>
        </p:spPr>
      </p:pic>
      <p:sp>
        <p:nvSpPr>
          <p:cNvPr id="7" name="矩形 6"/>
          <p:cNvSpPr/>
          <p:nvPr userDrawn="1"/>
        </p:nvSpPr>
        <p:spPr>
          <a:xfrm>
            <a:off x="0" y="-1"/>
            <a:ext cx="12192000" cy="6858000"/>
          </a:xfrm>
          <a:prstGeom prst="rect">
            <a:avLst/>
          </a:prstGeom>
          <a:gradFill>
            <a:gsLst>
              <a:gs pos="20000">
                <a:schemeClr val="bg1">
                  <a:alpha val="95000"/>
                </a:schemeClr>
              </a:gs>
              <a:gs pos="100000">
                <a:schemeClr val="bg1">
                  <a:alpha val="5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347241"/>
            <a:ext cx="289367"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70390" y="347241"/>
            <a:ext cx="103042"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p:cNvSpPr>
            <a:spLocks noGrp="1"/>
          </p:cNvSpPr>
          <p:nvPr>
            <p:ph type="body" sz="quarter" idx="10" hasCustomPrompt="1"/>
          </p:nvPr>
        </p:nvSpPr>
        <p:spPr>
          <a:xfrm>
            <a:off x="635478" y="377171"/>
            <a:ext cx="8125201" cy="535544"/>
          </a:xfrm>
          <a:effectLst>
            <a:glow rad="304800">
              <a:schemeClr val="accent1">
                <a:alpha val="40000"/>
              </a:schemeClr>
            </a:glow>
          </a:effectLst>
        </p:spPr>
        <p:txBody>
          <a:bodyPr anchor="ctr" anchorCtr="0">
            <a:noAutofit/>
          </a:bodyPr>
          <a:lstStyle>
            <a:lvl1pPr marL="0" indent="0" algn="l">
              <a:spcBef>
                <a:spcPts val="0"/>
              </a:spcBef>
              <a:buNone/>
              <a:defRPr b="1">
                <a:solidFill>
                  <a:schemeClr val="accent1"/>
                </a:solidFill>
                <a:effectLst/>
              </a:defRPr>
            </a:lvl1pPr>
          </a:lstStyle>
          <a:p>
            <a:r>
              <a:rPr lang="zh-CN" altLang="en-US" sz="2800" dirty="0">
                <a:solidFill>
                  <a:schemeClr val="accent1"/>
                </a:solidFill>
                <a:latin typeface="Arial Black" panose="020B0A04020102020204" pitchFamily="34" charset="0"/>
              </a:rPr>
              <a:t>请给汇报内容输入标题</a:t>
            </a:r>
            <a:endParaRPr lang="en-US" altLang="zh-CN" sz="2800" dirty="0">
              <a:solidFill>
                <a:schemeClr val="accent1"/>
              </a:solidFill>
              <a:latin typeface="Arial Black" panose="020B0A040201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时间轴">
    <p:spTree>
      <p:nvGrpSpPr>
        <p:cNvPr id="1" name=""/>
        <p:cNvGrpSpPr/>
        <p:nvPr/>
      </p:nvGrpSpPr>
      <p:grpSpPr>
        <a:xfrm>
          <a:off x="0" y="0"/>
          <a:ext cx="0" cy="0"/>
          <a:chOff x="0" y="0"/>
          <a:chExt cx="0" cy="0"/>
        </a:xfrm>
      </p:grpSpPr>
      <p:pic>
        <p:nvPicPr>
          <p:cNvPr id="6" name="图片 5" descr="图片包含 人员, 笔记本电脑, 餐桌, 就坐&#10;&#10;描述已自动生成"/>
          <p:cNvPicPr>
            <a:picLocks noChangeAspect="1"/>
          </p:cNvPicPr>
          <p:nvPr userDrawn="1"/>
        </p:nvPicPr>
        <p:blipFill rotWithShape="1">
          <a:blip r:embed="rId2" cstate="screen">
            <a:alphaModFix amt="10000"/>
          </a:blip>
          <a:srcRect/>
          <a:stretch>
            <a:fillRect/>
          </a:stretch>
        </p:blipFill>
        <p:spPr>
          <a:xfrm>
            <a:off x="0" y="-1"/>
            <a:ext cx="12192000" cy="6858001"/>
          </a:xfrm>
          <a:prstGeom prst="rect">
            <a:avLst/>
          </a:prstGeom>
        </p:spPr>
      </p:pic>
      <p:sp>
        <p:nvSpPr>
          <p:cNvPr id="7" name="矩形 6"/>
          <p:cNvSpPr/>
          <p:nvPr userDrawn="1"/>
        </p:nvSpPr>
        <p:spPr>
          <a:xfrm>
            <a:off x="0" y="-1"/>
            <a:ext cx="12192000" cy="6858000"/>
          </a:xfrm>
          <a:prstGeom prst="rect">
            <a:avLst/>
          </a:prstGeom>
          <a:gradFill>
            <a:gsLst>
              <a:gs pos="20000">
                <a:schemeClr val="bg1">
                  <a:alpha val="95000"/>
                </a:schemeClr>
              </a:gs>
              <a:gs pos="100000">
                <a:schemeClr val="bg1">
                  <a:alpha val="5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347241"/>
            <a:ext cx="289367"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70390" y="347241"/>
            <a:ext cx="103042"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p:cNvSpPr>
            <a:spLocks noGrp="1"/>
          </p:cNvSpPr>
          <p:nvPr>
            <p:ph type="body" sz="quarter" idx="10" hasCustomPrompt="1"/>
          </p:nvPr>
        </p:nvSpPr>
        <p:spPr>
          <a:xfrm>
            <a:off x="635478" y="377171"/>
            <a:ext cx="8125201" cy="535544"/>
          </a:xfrm>
          <a:effectLst>
            <a:glow rad="304800">
              <a:schemeClr val="accent1">
                <a:alpha val="40000"/>
              </a:schemeClr>
            </a:glow>
          </a:effectLst>
        </p:spPr>
        <p:txBody>
          <a:bodyPr anchor="ctr" anchorCtr="0">
            <a:noAutofit/>
          </a:bodyPr>
          <a:lstStyle>
            <a:lvl1pPr marL="0" indent="0" algn="l">
              <a:spcBef>
                <a:spcPts val="0"/>
              </a:spcBef>
              <a:buNone/>
              <a:defRPr b="1">
                <a:solidFill>
                  <a:schemeClr val="accent1"/>
                </a:solidFill>
                <a:effectLst/>
              </a:defRPr>
            </a:lvl1pPr>
          </a:lstStyle>
          <a:p>
            <a:r>
              <a:rPr lang="zh-CN" altLang="en-US" sz="2800" dirty="0">
                <a:solidFill>
                  <a:schemeClr val="accent1"/>
                </a:solidFill>
                <a:latin typeface="Arial Black" panose="020B0A04020102020204" pitchFamily="34" charset="0"/>
              </a:rPr>
              <a:t>请给汇报内容输入标题</a:t>
            </a:r>
            <a:endParaRPr lang="en-US" altLang="zh-CN" sz="2800" dirty="0">
              <a:solidFill>
                <a:schemeClr val="accent1"/>
              </a:solidFill>
              <a:latin typeface="Arial Black" panose="020B0A04020102020204" pitchFamily="34" charset="0"/>
            </a:endParaRPr>
          </a:p>
        </p:txBody>
      </p:sp>
      <p:cxnSp>
        <p:nvCxnSpPr>
          <p:cNvPr id="10" name="koppt-连接线"/>
          <p:cNvCxnSpPr>
            <a:stCxn id="11" idx="6"/>
            <a:endCxn id="13" idx="2"/>
          </p:cNvCxnSpPr>
          <p:nvPr userDrawn="1"/>
        </p:nvCxnSpPr>
        <p:spPr>
          <a:xfrm>
            <a:off x="1321698" y="5334116"/>
            <a:ext cx="9548605" cy="2117"/>
          </a:xfrm>
          <a:prstGeom prst="line">
            <a:avLst/>
          </a:prstGeom>
          <a:ln w="25400" cap="flat">
            <a:solidFill>
              <a:srgbClr val="C0C0C0"/>
            </a:solidFill>
            <a:prstDash val="dash"/>
            <a:round/>
          </a:ln>
        </p:spPr>
        <p:style>
          <a:lnRef idx="1">
            <a:schemeClr val="accent1"/>
          </a:lnRef>
          <a:fillRef idx="0">
            <a:schemeClr val="accent1"/>
          </a:fillRef>
          <a:effectRef idx="0">
            <a:schemeClr val="accent1"/>
          </a:effectRef>
          <a:fontRef idx="minor">
            <a:schemeClr val="tx1"/>
          </a:fontRef>
        </p:style>
      </p:cxnSp>
      <p:sp>
        <p:nvSpPr>
          <p:cNvPr id="11" name="koppt-圆形"/>
          <p:cNvSpPr/>
          <p:nvPr userDrawn="1"/>
        </p:nvSpPr>
        <p:spPr>
          <a:xfrm>
            <a:off x="392730" y="4869632"/>
            <a:ext cx="928968" cy="928968"/>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koppt-三角形"/>
          <p:cNvSpPr/>
          <p:nvPr userDrawn="1"/>
        </p:nvSpPr>
        <p:spPr>
          <a:xfrm rot="5400000">
            <a:off x="709986" y="5155421"/>
            <a:ext cx="372597" cy="32120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3" name="koppt-圆形"/>
          <p:cNvSpPr/>
          <p:nvPr userDrawn="1"/>
        </p:nvSpPr>
        <p:spPr>
          <a:xfrm>
            <a:off x="10870303" y="4869632"/>
            <a:ext cx="928968" cy="928968"/>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 name="koppt-矩形"/>
          <p:cNvSpPr/>
          <p:nvPr userDrawn="1"/>
        </p:nvSpPr>
        <p:spPr>
          <a:xfrm>
            <a:off x="11195983" y="5193211"/>
            <a:ext cx="317493" cy="3174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5" name="koppt-文本框"/>
          <p:cNvSpPr/>
          <p:nvPr userDrawn="1"/>
        </p:nvSpPr>
        <p:spPr>
          <a:xfrm>
            <a:off x="559696" y="5919796"/>
            <a:ext cx="595035" cy="338554"/>
          </a:xfrm>
          <a:prstGeom prst="rect">
            <a:avLst/>
          </a:prstGeom>
        </p:spPr>
        <p:txBody>
          <a:bodyPr wrap="none">
            <a:spAutoFit/>
          </a:bodyPr>
          <a:lstStyle/>
          <a:p>
            <a:r>
              <a:rPr lang="zh-CN" altLang="en-US" sz="1600" b="1" dirty="0">
                <a:latin typeface="微软雅黑" panose="020B0503020204020204" pitchFamily="34" charset="-122"/>
                <a:ea typeface="微软雅黑" panose="020B0503020204020204" pitchFamily="34" charset="-122"/>
                <a:cs typeface="Open Sans" pitchFamily="34" charset="0"/>
              </a:rPr>
              <a:t>开始</a:t>
            </a:r>
            <a:endParaRPr lang="en-US" sz="1600" b="1" dirty="0">
              <a:latin typeface="微软雅黑" panose="020B0503020204020204" pitchFamily="34" charset="-122"/>
              <a:ea typeface="微软雅黑" panose="020B0503020204020204" pitchFamily="34" charset="-122"/>
              <a:cs typeface="Open Sans" pitchFamily="34" charset="0"/>
            </a:endParaRPr>
          </a:p>
        </p:txBody>
      </p:sp>
      <p:sp>
        <p:nvSpPr>
          <p:cNvPr id="16" name="koppt-文本框"/>
          <p:cNvSpPr/>
          <p:nvPr userDrawn="1"/>
        </p:nvSpPr>
        <p:spPr>
          <a:xfrm>
            <a:off x="11037269" y="5919796"/>
            <a:ext cx="595035" cy="338554"/>
          </a:xfrm>
          <a:prstGeom prst="rect">
            <a:avLst/>
          </a:prstGeom>
        </p:spPr>
        <p:txBody>
          <a:bodyPr wrap="none">
            <a:spAutoFit/>
          </a:bodyPr>
          <a:lstStyle/>
          <a:p>
            <a:r>
              <a:rPr lang="zh-CN" altLang="en-US" sz="1600" b="1">
                <a:latin typeface="微软雅黑" panose="020B0503020204020204" pitchFamily="34" charset="-122"/>
                <a:ea typeface="微软雅黑" panose="020B0503020204020204" pitchFamily="34" charset="-122"/>
                <a:cs typeface="Open Sans" pitchFamily="34" charset="0"/>
              </a:rPr>
              <a:t>结束</a:t>
            </a:r>
            <a:endParaRPr lang="en-US" sz="1600" b="1" dirty="0">
              <a:latin typeface="微软雅黑" panose="020B0503020204020204" pitchFamily="34" charset="-122"/>
              <a:ea typeface="微软雅黑" panose="020B0503020204020204" pitchFamily="34" charset="-122"/>
              <a:cs typeface="Open Sans" pitchFamily="34" charset="0"/>
            </a:endParaRPr>
          </a:p>
        </p:txBody>
      </p:sp>
      <p:sp>
        <p:nvSpPr>
          <p:cNvPr id="17" name="koppt-圆点"/>
          <p:cNvSpPr/>
          <p:nvPr userDrawn="1"/>
        </p:nvSpPr>
        <p:spPr>
          <a:xfrm>
            <a:off x="2028851" y="5195312"/>
            <a:ext cx="277608" cy="2776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18" name="koppt-连接线"/>
          <p:cNvCxnSpPr/>
          <p:nvPr userDrawn="1"/>
        </p:nvCxnSpPr>
        <p:spPr>
          <a:xfrm rot="16200000" flipH="1">
            <a:off x="996834" y="4013405"/>
            <a:ext cx="2351140" cy="117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koppt-圆点"/>
          <p:cNvSpPr/>
          <p:nvPr userDrawn="1"/>
        </p:nvSpPr>
        <p:spPr>
          <a:xfrm>
            <a:off x="6715601" y="5195312"/>
            <a:ext cx="277608" cy="277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0" name="koppt-连接线"/>
          <p:cNvCxnSpPr/>
          <p:nvPr userDrawn="1"/>
        </p:nvCxnSpPr>
        <p:spPr>
          <a:xfrm rot="16200000" flipH="1">
            <a:off x="5683584" y="4013405"/>
            <a:ext cx="2351140" cy="1174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koppt-圆点"/>
          <p:cNvSpPr/>
          <p:nvPr userDrawn="1"/>
        </p:nvSpPr>
        <p:spPr>
          <a:xfrm>
            <a:off x="4371294" y="5195312"/>
            <a:ext cx="277608" cy="2776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2" name="koppt-连接线"/>
          <p:cNvCxnSpPr/>
          <p:nvPr userDrawn="1"/>
        </p:nvCxnSpPr>
        <p:spPr>
          <a:xfrm rot="5400000">
            <a:off x="3890903" y="4574661"/>
            <a:ext cx="1238259" cy="211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koppt-圆点"/>
          <p:cNvSpPr/>
          <p:nvPr userDrawn="1"/>
        </p:nvSpPr>
        <p:spPr>
          <a:xfrm>
            <a:off x="9058045" y="5195312"/>
            <a:ext cx="277608" cy="277608"/>
          </a:xfrm>
          <a:prstGeom prst="ellipse">
            <a:avLst/>
          </a:prstGeom>
          <a:solidFill>
            <a:schemeClr val="accent4"/>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4" name="koppt-连接线"/>
          <p:cNvCxnSpPr/>
          <p:nvPr userDrawn="1"/>
        </p:nvCxnSpPr>
        <p:spPr>
          <a:xfrm rot="5400000">
            <a:off x="8577654" y="4574661"/>
            <a:ext cx="1238259" cy="21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koppt-泪滴形"/>
          <p:cNvSpPr/>
          <p:nvPr userDrawn="1"/>
        </p:nvSpPr>
        <p:spPr>
          <a:xfrm rot="8100000">
            <a:off x="1823956" y="1848970"/>
            <a:ext cx="708641" cy="708641"/>
          </a:xfrm>
          <a:prstGeom prst="teardrop">
            <a:avLst>
              <a:gd name="adj" fmla="val 1316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6" name="koppt-泪滴形"/>
          <p:cNvSpPr/>
          <p:nvPr userDrawn="1"/>
        </p:nvSpPr>
        <p:spPr>
          <a:xfrm rot="8100000">
            <a:off x="6498960" y="1828829"/>
            <a:ext cx="708641" cy="708641"/>
          </a:xfrm>
          <a:prstGeom prst="teardrop">
            <a:avLst>
              <a:gd name="adj" fmla="val 13161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7" name="koppt-泪滴形"/>
          <p:cNvSpPr/>
          <p:nvPr userDrawn="1"/>
        </p:nvSpPr>
        <p:spPr>
          <a:xfrm rot="8100000">
            <a:off x="4159400" y="2951328"/>
            <a:ext cx="708641" cy="708641"/>
          </a:xfrm>
          <a:prstGeom prst="teardrop">
            <a:avLst>
              <a:gd name="adj" fmla="val 1316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8" name="koppt-泪滴形"/>
          <p:cNvSpPr/>
          <p:nvPr userDrawn="1"/>
        </p:nvSpPr>
        <p:spPr>
          <a:xfrm rot="8100000">
            <a:off x="8841404" y="2927766"/>
            <a:ext cx="708641" cy="708641"/>
          </a:xfrm>
          <a:prstGeom prst="teardrop">
            <a:avLst>
              <a:gd name="adj" fmla="val 1316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9" name="koppt-图标"/>
          <p:cNvSpPr/>
          <p:nvPr userDrawn="1"/>
        </p:nvSpPr>
        <p:spPr bwMode="auto">
          <a:xfrm>
            <a:off x="9031709" y="3077068"/>
            <a:ext cx="328030" cy="410037"/>
          </a:xfrm>
          <a:custGeom>
            <a:avLst/>
            <a:gdLst>
              <a:gd name="connsiteX0" fmla="*/ 6694 w 328030"/>
              <a:gd name="connsiteY0" fmla="*/ 272265 h 410037"/>
              <a:gd name="connsiteX1" fmla="*/ 164015 w 328030"/>
              <a:gd name="connsiteY1" fmla="*/ 326030 h 410037"/>
              <a:gd name="connsiteX2" fmla="*/ 321335 w 328030"/>
              <a:gd name="connsiteY2" fmla="*/ 272265 h 410037"/>
              <a:gd name="connsiteX3" fmla="*/ 328030 w 328030"/>
              <a:gd name="connsiteY3" fmla="*/ 289067 h 410037"/>
              <a:gd name="connsiteX4" fmla="*/ 328030 w 328030"/>
              <a:gd name="connsiteY4" fmla="*/ 339471 h 410037"/>
              <a:gd name="connsiteX5" fmla="*/ 164015 w 328030"/>
              <a:gd name="connsiteY5" fmla="*/ 410037 h 410037"/>
              <a:gd name="connsiteX6" fmla="*/ 0 w 328030"/>
              <a:gd name="connsiteY6" fmla="*/ 339471 h 410037"/>
              <a:gd name="connsiteX7" fmla="*/ 0 w 328030"/>
              <a:gd name="connsiteY7" fmla="*/ 289067 h 410037"/>
              <a:gd name="connsiteX8" fmla="*/ 6694 w 328030"/>
              <a:gd name="connsiteY8" fmla="*/ 272265 h 410037"/>
              <a:gd name="connsiteX9" fmla="*/ 6694 w 328030"/>
              <a:gd name="connsiteY9" fmla="*/ 173856 h 410037"/>
              <a:gd name="connsiteX10" fmla="*/ 164015 w 328030"/>
              <a:gd name="connsiteY10" fmla="*/ 224291 h 410037"/>
              <a:gd name="connsiteX11" fmla="*/ 321335 w 328030"/>
              <a:gd name="connsiteY11" fmla="*/ 173856 h 410037"/>
              <a:gd name="connsiteX12" fmla="*/ 328030 w 328030"/>
              <a:gd name="connsiteY12" fmla="*/ 187305 h 410037"/>
              <a:gd name="connsiteX13" fmla="*/ 328030 w 328030"/>
              <a:gd name="connsiteY13" fmla="*/ 237740 h 410037"/>
              <a:gd name="connsiteX14" fmla="*/ 164015 w 328030"/>
              <a:gd name="connsiteY14" fmla="*/ 308349 h 410037"/>
              <a:gd name="connsiteX15" fmla="*/ 0 w 328030"/>
              <a:gd name="connsiteY15" fmla="*/ 237740 h 410037"/>
              <a:gd name="connsiteX16" fmla="*/ 0 w 328030"/>
              <a:gd name="connsiteY16" fmla="*/ 187305 h 410037"/>
              <a:gd name="connsiteX17" fmla="*/ 6694 w 328030"/>
              <a:gd name="connsiteY17" fmla="*/ 173856 h 410037"/>
              <a:gd name="connsiteX18" fmla="*/ 6694 w 328030"/>
              <a:gd name="connsiteY18" fmla="*/ 72166 h 410037"/>
              <a:gd name="connsiteX19" fmla="*/ 164015 w 328030"/>
              <a:gd name="connsiteY19" fmla="*/ 122601 h 410037"/>
              <a:gd name="connsiteX20" fmla="*/ 321335 w 328030"/>
              <a:gd name="connsiteY20" fmla="*/ 72166 h 410037"/>
              <a:gd name="connsiteX21" fmla="*/ 328030 w 328030"/>
              <a:gd name="connsiteY21" fmla="*/ 88977 h 410037"/>
              <a:gd name="connsiteX22" fmla="*/ 328030 w 328030"/>
              <a:gd name="connsiteY22" fmla="*/ 136050 h 410037"/>
              <a:gd name="connsiteX23" fmla="*/ 164015 w 328030"/>
              <a:gd name="connsiteY23" fmla="*/ 206659 h 410037"/>
              <a:gd name="connsiteX24" fmla="*/ 0 w 328030"/>
              <a:gd name="connsiteY24" fmla="*/ 136050 h 410037"/>
              <a:gd name="connsiteX25" fmla="*/ 0 w 328030"/>
              <a:gd name="connsiteY25" fmla="*/ 88977 h 410037"/>
              <a:gd name="connsiteX26" fmla="*/ 6694 w 328030"/>
              <a:gd name="connsiteY26" fmla="*/ 72166 h 410037"/>
              <a:gd name="connsiteX27" fmla="*/ 164016 w 328030"/>
              <a:gd name="connsiteY27" fmla="*/ 0 h 410037"/>
              <a:gd name="connsiteX28" fmla="*/ 321471 w 328030"/>
              <a:gd name="connsiteY28" fmla="*/ 52485 h 410037"/>
              <a:gd name="connsiteX29" fmla="*/ 164016 w 328030"/>
              <a:gd name="connsiteY29" fmla="*/ 104970 h 410037"/>
              <a:gd name="connsiteX30" fmla="*/ 6561 w 328030"/>
              <a:gd name="connsiteY30" fmla="*/ 52485 h 410037"/>
              <a:gd name="connsiteX31" fmla="*/ 164016 w 328030"/>
              <a:gd name="connsiteY31" fmla="*/ 0 h 41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8030" h="410037">
                <a:moveTo>
                  <a:pt x="6694" y="272265"/>
                </a:moveTo>
                <a:cubicBezTo>
                  <a:pt x="23431" y="302508"/>
                  <a:pt x="87028" y="326030"/>
                  <a:pt x="164015" y="326030"/>
                </a:cubicBezTo>
                <a:cubicBezTo>
                  <a:pt x="241002" y="326030"/>
                  <a:pt x="304599" y="302508"/>
                  <a:pt x="321335" y="272265"/>
                </a:cubicBezTo>
                <a:cubicBezTo>
                  <a:pt x="324683" y="278986"/>
                  <a:pt x="328030" y="282346"/>
                  <a:pt x="328030" y="289067"/>
                </a:cubicBezTo>
                <a:cubicBezTo>
                  <a:pt x="328030" y="289067"/>
                  <a:pt x="328030" y="289067"/>
                  <a:pt x="328030" y="339471"/>
                </a:cubicBezTo>
                <a:cubicBezTo>
                  <a:pt x="328030" y="376434"/>
                  <a:pt x="254391" y="410037"/>
                  <a:pt x="164015" y="410037"/>
                </a:cubicBezTo>
                <a:cubicBezTo>
                  <a:pt x="73639" y="410037"/>
                  <a:pt x="0" y="376434"/>
                  <a:pt x="0" y="339471"/>
                </a:cubicBezTo>
                <a:cubicBezTo>
                  <a:pt x="0" y="339471"/>
                  <a:pt x="0" y="339471"/>
                  <a:pt x="0" y="289067"/>
                </a:cubicBezTo>
                <a:cubicBezTo>
                  <a:pt x="0" y="282346"/>
                  <a:pt x="3347" y="278986"/>
                  <a:pt x="6694" y="272265"/>
                </a:cubicBezTo>
                <a:close/>
                <a:moveTo>
                  <a:pt x="6694" y="173856"/>
                </a:moveTo>
                <a:cubicBezTo>
                  <a:pt x="23431" y="204117"/>
                  <a:pt x="87028" y="224291"/>
                  <a:pt x="164015" y="224291"/>
                </a:cubicBezTo>
                <a:cubicBezTo>
                  <a:pt x="241002" y="224291"/>
                  <a:pt x="304599" y="204117"/>
                  <a:pt x="321335" y="173856"/>
                </a:cubicBezTo>
                <a:cubicBezTo>
                  <a:pt x="324683" y="177218"/>
                  <a:pt x="328030" y="183943"/>
                  <a:pt x="328030" y="187305"/>
                </a:cubicBezTo>
                <a:cubicBezTo>
                  <a:pt x="328030" y="187305"/>
                  <a:pt x="328030" y="187305"/>
                  <a:pt x="328030" y="237740"/>
                </a:cubicBezTo>
                <a:cubicBezTo>
                  <a:pt x="328030" y="278088"/>
                  <a:pt x="254391" y="308349"/>
                  <a:pt x="164015" y="308349"/>
                </a:cubicBezTo>
                <a:cubicBezTo>
                  <a:pt x="73639" y="308349"/>
                  <a:pt x="0" y="278088"/>
                  <a:pt x="0" y="237740"/>
                </a:cubicBezTo>
                <a:cubicBezTo>
                  <a:pt x="0" y="237740"/>
                  <a:pt x="0" y="237740"/>
                  <a:pt x="0" y="187305"/>
                </a:cubicBezTo>
                <a:cubicBezTo>
                  <a:pt x="0" y="183943"/>
                  <a:pt x="3347" y="177218"/>
                  <a:pt x="6694" y="173856"/>
                </a:cubicBezTo>
                <a:close/>
                <a:moveTo>
                  <a:pt x="6694" y="72166"/>
                </a:moveTo>
                <a:cubicBezTo>
                  <a:pt x="10042" y="99064"/>
                  <a:pt x="76987" y="122601"/>
                  <a:pt x="164015" y="122601"/>
                </a:cubicBezTo>
                <a:cubicBezTo>
                  <a:pt x="251043" y="122601"/>
                  <a:pt x="317988" y="99064"/>
                  <a:pt x="321335" y="72166"/>
                </a:cubicBezTo>
                <a:cubicBezTo>
                  <a:pt x="324683" y="75528"/>
                  <a:pt x="328030" y="82253"/>
                  <a:pt x="328030" y="88977"/>
                </a:cubicBezTo>
                <a:cubicBezTo>
                  <a:pt x="328030" y="88977"/>
                  <a:pt x="328030" y="88977"/>
                  <a:pt x="328030" y="136050"/>
                </a:cubicBezTo>
                <a:cubicBezTo>
                  <a:pt x="328030" y="176398"/>
                  <a:pt x="254391" y="206659"/>
                  <a:pt x="164015" y="206659"/>
                </a:cubicBezTo>
                <a:cubicBezTo>
                  <a:pt x="73639" y="206659"/>
                  <a:pt x="0" y="176398"/>
                  <a:pt x="0" y="136050"/>
                </a:cubicBezTo>
                <a:cubicBezTo>
                  <a:pt x="0" y="136050"/>
                  <a:pt x="0" y="136050"/>
                  <a:pt x="0" y="88977"/>
                </a:cubicBezTo>
                <a:cubicBezTo>
                  <a:pt x="0" y="82253"/>
                  <a:pt x="3347" y="75528"/>
                  <a:pt x="6694" y="72166"/>
                </a:cubicBezTo>
                <a:close/>
                <a:moveTo>
                  <a:pt x="164016" y="0"/>
                </a:moveTo>
                <a:cubicBezTo>
                  <a:pt x="250976" y="0"/>
                  <a:pt x="321471" y="23498"/>
                  <a:pt x="321471" y="52485"/>
                </a:cubicBezTo>
                <a:cubicBezTo>
                  <a:pt x="321471" y="81472"/>
                  <a:pt x="250976" y="104970"/>
                  <a:pt x="164016" y="104970"/>
                </a:cubicBezTo>
                <a:cubicBezTo>
                  <a:pt x="77056" y="104970"/>
                  <a:pt x="6561" y="81472"/>
                  <a:pt x="6561" y="52485"/>
                </a:cubicBezTo>
                <a:cubicBezTo>
                  <a:pt x="6561" y="23498"/>
                  <a:pt x="77056" y="0"/>
                  <a:pt x="16401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noAutofit/>
          </a:bodyPr>
          <a:lstStyle/>
          <a:p>
            <a:endParaRPr lang="en-US" sz="3200"/>
          </a:p>
        </p:txBody>
      </p:sp>
      <p:sp>
        <p:nvSpPr>
          <p:cNvPr id="30" name="koppt-图标"/>
          <p:cNvSpPr>
            <a:spLocks noEditPoints="1"/>
          </p:cNvSpPr>
          <p:nvPr userDrawn="1"/>
        </p:nvSpPr>
        <p:spPr bwMode="auto">
          <a:xfrm>
            <a:off x="6607051" y="2015504"/>
            <a:ext cx="492459" cy="335291"/>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chemeClr val="bg1"/>
          </a:solidFill>
          <a:ln>
            <a:noFill/>
          </a:ln>
        </p:spPr>
        <p:txBody>
          <a:bodyPr vert="horz" wrap="square" lIns="121920" tIns="60960" rIns="121920" bIns="60960" numCol="1" anchor="t" anchorCtr="0" compatLnSpc="1"/>
          <a:lstStyle/>
          <a:p>
            <a:endParaRPr lang="en-US" sz="3200"/>
          </a:p>
        </p:txBody>
      </p:sp>
      <p:sp>
        <p:nvSpPr>
          <p:cNvPr id="31" name="koppt-图标"/>
          <p:cNvSpPr>
            <a:spLocks noEditPoints="1"/>
          </p:cNvSpPr>
          <p:nvPr userDrawn="1"/>
        </p:nvSpPr>
        <p:spPr bwMode="auto">
          <a:xfrm>
            <a:off x="2039052" y="1999445"/>
            <a:ext cx="278449" cy="407691"/>
          </a:xfrm>
          <a:custGeom>
            <a:avLst/>
            <a:gdLst>
              <a:gd name="T0" fmla="*/ 109 w 112"/>
              <a:gd name="T1" fmla="*/ 41 h 163"/>
              <a:gd name="T2" fmla="*/ 107 w 112"/>
              <a:gd name="T3" fmla="*/ 34 h 163"/>
              <a:gd name="T4" fmla="*/ 55 w 112"/>
              <a:gd name="T5" fmla="*/ 0 h 163"/>
              <a:gd name="T6" fmla="*/ 0 w 112"/>
              <a:gd name="T7" fmla="*/ 51 h 163"/>
              <a:gd name="T8" fmla="*/ 0 w 112"/>
              <a:gd name="T9" fmla="*/ 57 h 163"/>
              <a:gd name="T10" fmla="*/ 0 w 112"/>
              <a:gd name="T11" fmla="*/ 62 h 163"/>
              <a:gd name="T12" fmla="*/ 24 w 112"/>
              <a:gd name="T13" fmla="*/ 111 h 163"/>
              <a:gd name="T14" fmla="*/ 56 w 112"/>
              <a:gd name="T15" fmla="*/ 163 h 163"/>
              <a:gd name="T16" fmla="*/ 75 w 112"/>
              <a:gd name="T17" fmla="*/ 130 h 163"/>
              <a:gd name="T18" fmla="*/ 81 w 112"/>
              <a:gd name="T19" fmla="*/ 120 h 163"/>
              <a:gd name="T20" fmla="*/ 85 w 112"/>
              <a:gd name="T21" fmla="*/ 114 h 163"/>
              <a:gd name="T22" fmla="*/ 112 w 112"/>
              <a:gd name="T23" fmla="*/ 58 h 163"/>
              <a:gd name="T24" fmla="*/ 112 w 112"/>
              <a:gd name="T25" fmla="*/ 50 h 163"/>
              <a:gd name="T26" fmla="*/ 109 w 112"/>
              <a:gd name="T27" fmla="*/ 41 h 163"/>
              <a:gd name="T28" fmla="*/ 56 w 112"/>
              <a:gd name="T29" fmla="*/ 75 h 163"/>
              <a:gd name="T30" fmla="*/ 36 w 112"/>
              <a:gd name="T31" fmla="*/ 62 h 163"/>
              <a:gd name="T32" fmla="*/ 36 w 112"/>
              <a:gd name="T33" fmla="*/ 57 h 163"/>
              <a:gd name="T34" fmla="*/ 36 w 112"/>
              <a:gd name="T35" fmla="*/ 52 h 163"/>
              <a:gd name="T36" fmla="*/ 56 w 112"/>
              <a:gd name="T37" fmla="*/ 34 h 163"/>
              <a:gd name="T38" fmla="*/ 77 w 112"/>
              <a:gd name="T39" fmla="*/ 55 h 163"/>
              <a:gd name="T40" fmla="*/ 56 w 112"/>
              <a:gd name="T41" fmla="*/ 7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63">
                <a:moveTo>
                  <a:pt x="109" y="41"/>
                </a:moveTo>
                <a:cubicBezTo>
                  <a:pt x="109" y="38"/>
                  <a:pt x="108" y="36"/>
                  <a:pt x="107" y="34"/>
                </a:cubicBezTo>
                <a:cubicBezTo>
                  <a:pt x="96" y="9"/>
                  <a:pt x="74" y="0"/>
                  <a:pt x="55" y="0"/>
                </a:cubicBezTo>
                <a:cubicBezTo>
                  <a:pt x="30" y="0"/>
                  <a:pt x="3" y="16"/>
                  <a:pt x="0" y="51"/>
                </a:cubicBezTo>
                <a:cubicBezTo>
                  <a:pt x="0" y="57"/>
                  <a:pt x="0" y="57"/>
                  <a:pt x="0" y="57"/>
                </a:cubicBezTo>
                <a:cubicBezTo>
                  <a:pt x="0" y="58"/>
                  <a:pt x="0" y="60"/>
                  <a:pt x="0" y="62"/>
                </a:cubicBezTo>
                <a:cubicBezTo>
                  <a:pt x="2" y="78"/>
                  <a:pt x="15" y="95"/>
                  <a:pt x="24" y="111"/>
                </a:cubicBezTo>
                <a:cubicBezTo>
                  <a:pt x="35" y="129"/>
                  <a:pt x="45" y="146"/>
                  <a:pt x="56" y="163"/>
                </a:cubicBezTo>
                <a:cubicBezTo>
                  <a:pt x="62" y="152"/>
                  <a:pt x="69" y="141"/>
                  <a:pt x="75" y="130"/>
                </a:cubicBezTo>
                <a:cubicBezTo>
                  <a:pt x="77" y="127"/>
                  <a:pt x="79" y="123"/>
                  <a:pt x="81" y="120"/>
                </a:cubicBezTo>
                <a:cubicBezTo>
                  <a:pt x="82" y="118"/>
                  <a:pt x="84" y="116"/>
                  <a:pt x="85" y="114"/>
                </a:cubicBezTo>
                <a:cubicBezTo>
                  <a:pt x="96" y="96"/>
                  <a:pt x="112" y="76"/>
                  <a:pt x="112" y="58"/>
                </a:cubicBezTo>
                <a:cubicBezTo>
                  <a:pt x="112" y="50"/>
                  <a:pt x="112" y="50"/>
                  <a:pt x="112" y="50"/>
                </a:cubicBezTo>
                <a:cubicBezTo>
                  <a:pt x="112" y="48"/>
                  <a:pt x="110" y="41"/>
                  <a:pt x="109" y="41"/>
                </a:cubicBezTo>
                <a:close/>
                <a:moveTo>
                  <a:pt x="56" y="75"/>
                </a:moveTo>
                <a:cubicBezTo>
                  <a:pt x="48" y="75"/>
                  <a:pt x="40" y="72"/>
                  <a:pt x="36" y="62"/>
                </a:cubicBezTo>
                <a:cubicBezTo>
                  <a:pt x="36" y="60"/>
                  <a:pt x="36" y="57"/>
                  <a:pt x="36" y="57"/>
                </a:cubicBezTo>
                <a:cubicBezTo>
                  <a:pt x="36" y="52"/>
                  <a:pt x="36" y="52"/>
                  <a:pt x="36" y="52"/>
                </a:cubicBezTo>
                <a:cubicBezTo>
                  <a:pt x="36" y="40"/>
                  <a:pt x="47" y="34"/>
                  <a:pt x="56" y="34"/>
                </a:cubicBezTo>
                <a:cubicBezTo>
                  <a:pt x="68" y="34"/>
                  <a:pt x="77" y="43"/>
                  <a:pt x="77" y="55"/>
                </a:cubicBezTo>
                <a:cubicBezTo>
                  <a:pt x="77" y="66"/>
                  <a:pt x="67" y="75"/>
                  <a:pt x="56" y="75"/>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bg1"/>
              </a:solidFill>
            </a:endParaRPr>
          </a:p>
        </p:txBody>
      </p:sp>
      <p:sp>
        <p:nvSpPr>
          <p:cNvPr id="40" name="koppt-图标"/>
          <p:cNvSpPr>
            <a:spLocks noChangeAspect="1" noEditPoints="1"/>
          </p:cNvSpPr>
          <p:nvPr userDrawn="1"/>
        </p:nvSpPr>
        <p:spPr bwMode="auto">
          <a:xfrm>
            <a:off x="4327415" y="3200407"/>
            <a:ext cx="396000" cy="310784"/>
          </a:xfrm>
          <a:custGeom>
            <a:avLst/>
            <a:gdLst/>
            <a:ahLst/>
            <a:cxnLst>
              <a:cxn ang="0">
                <a:pos x="57" y="37"/>
              </a:cxn>
              <a:cxn ang="0">
                <a:pos x="38" y="56"/>
              </a:cxn>
              <a:cxn ang="0">
                <a:pos x="34" y="57"/>
              </a:cxn>
              <a:cxn ang="0">
                <a:pos x="31" y="56"/>
              </a:cxn>
              <a:cxn ang="0">
                <a:pos x="4" y="28"/>
              </a:cxn>
              <a:cxn ang="0">
                <a:pos x="0" y="20"/>
              </a:cxn>
              <a:cxn ang="0">
                <a:pos x="0" y="4"/>
              </a:cxn>
              <a:cxn ang="0">
                <a:pos x="5" y="0"/>
              </a:cxn>
              <a:cxn ang="0">
                <a:pos x="21" y="0"/>
              </a:cxn>
              <a:cxn ang="0">
                <a:pos x="29" y="3"/>
              </a:cxn>
              <a:cxn ang="0">
                <a:pos x="57" y="30"/>
              </a:cxn>
              <a:cxn ang="0">
                <a:pos x="58" y="34"/>
              </a:cxn>
              <a:cxn ang="0">
                <a:pos x="57" y="37"/>
              </a:cxn>
              <a:cxn ang="0">
                <a:pos x="13" y="7"/>
              </a:cxn>
              <a:cxn ang="0">
                <a:pos x="8" y="12"/>
              </a:cxn>
              <a:cxn ang="0">
                <a:pos x="13" y="17"/>
              </a:cxn>
              <a:cxn ang="0">
                <a:pos x="17" y="12"/>
              </a:cxn>
              <a:cxn ang="0">
                <a:pos x="13" y="7"/>
              </a:cxn>
              <a:cxn ang="0">
                <a:pos x="71" y="37"/>
              </a:cxn>
              <a:cxn ang="0">
                <a:pos x="52" y="56"/>
              </a:cxn>
              <a:cxn ang="0">
                <a:pos x="49" y="57"/>
              </a:cxn>
              <a:cxn ang="0">
                <a:pos x="45" y="55"/>
              </a:cxn>
              <a:cxn ang="0">
                <a:pos x="63" y="37"/>
              </a:cxn>
              <a:cxn ang="0">
                <a:pos x="64" y="34"/>
              </a:cxn>
              <a:cxn ang="0">
                <a:pos x="63" y="30"/>
              </a:cxn>
              <a:cxn ang="0">
                <a:pos x="35" y="3"/>
              </a:cxn>
              <a:cxn ang="0">
                <a:pos x="27" y="0"/>
              </a:cxn>
              <a:cxn ang="0">
                <a:pos x="36" y="0"/>
              </a:cxn>
              <a:cxn ang="0">
                <a:pos x="44" y="3"/>
              </a:cxn>
              <a:cxn ang="0">
                <a:pos x="71" y="30"/>
              </a:cxn>
              <a:cxn ang="0">
                <a:pos x="73" y="34"/>
              </a:cxn>
              <a:cxn ang="0">
                <a:pos x="71" y="37"/>
              </a:cxn>
            </a:cxnLst>
            <a:rect l="0" t="0" r="r" b="b"/>
            <a:pathLst>
              <a:path w="73" h="57">
                <a:moveTo>
                  <a:pt x="57" y="37"/>
                </a:moveTo>
                <a:cubicBezTo>
                  <a:pt x="38" y="56"/>
                  <a:pt x="38" y="56"/>
                  <a:pt x="38" y="56"/>
                </a:cubicBezTo>
                <a:cubicBezTo>
                  <a:pt x="37" y="57"/>
                  <a:pt x="36" y="57"/>
                  <a:pt x="34" y="57"/>
                </a:cubicBezTo>
                <a:cubicBezTo>
                  <a:pt x="33" y="57"/>
                  <a:pt x="32" y="57"/>
                  <a:pt x="31" y="56"/>
                </a:cubicBezTo>
                <a:cubicBezTo>
                  <a:pt x="4" y="28"/>
                  <a:pt x="4" y="28"/>
                  <a:pt x="4" y="28"/>
                </a:cubicBezTo>
                <a:cubicBezTo>
                  <a:pt x="2" y="27"/>
                  <a:pt x="0" y="23"/>
                  <a:pt x="0" y="20"/>
                </a:cubicBezTo>
                <a:cubicBezTo>
                  <a:pt x="0" y="4"/>
                  <a:pt x="0" y="4"/>
                  <a:pt x="0" y="4"/>
                </a:cubicBezTo>
                <a:cubicBezTo>
                  <a:pt x="0" y="2"/>
                  <a:pt x="3" y="0"/>
                  <a:pt x="5" y="0"/>
                </a:cubicBezTo>
                <a:cubicBezTo>
                  <a:pt x="21" y="0"/>
                  <a:pt x="21" y="0"/>
                  <a:pt x="21" y="0"/>
                </a:cubicBezTo>
                <a:cubicBezTo>
                  <a:pt x="24" y="0"/>
                  <a:pt x="27" y="1"/>
                  <a:pt x="29" y="3"/>
                </a:cubicBezTo>
                <a:cubicBezTo>
                  <a:pt x="57" y="30"/>
                  <a:pt x="57" y="30"/>
                  <a:pt x="57" y="30"/>
                </a:cubicBezTo>
                <a:cubicBezTo>
                  <a:pt x="57" y="31"/>
                  <a:pt x="58" y="32"/>
                  <a:pt x="58" y="34"/>
                </a:cubicBezTo>
                <a:cubicBezTo>
                  <a:pt x="58" y="35"/>
                  <a:pt x="57" y="36"/>
                  <a:pt x="57" y="37"/>
                </a:cubicBezTo>
                <a:close/>
                <a:moveTo>
                  <a:pt x="13" y="7"/>
                </a:moveTo>
                <a:cubicBezTo>
                  <a:pt x="10" y="7"/>
                  <a:pt x="8" y="9"/>
                  <a:pt x="8" y="12"/>
                </a:cubicBezTo>
                <a:cubicBezTo>
                  <a:pt x="8" y="14"/>
                  <a:pt x="10" y="17"/>
                  <a:pt x="13" y="17"/>
                </a:cubicBezTo>
                <a:cubicBezTo>
                  <a:pt x="15" y="17"/>
                  <a:pt x="17" y="14"/>
                  <a:pt x="17" y="12"/>
                </a:cubicBezTo>
                <a:cubicBezTo>
                  <a:pt x="17" y="9"/>
                  <a:pt x="15" y="7"/>
                  <a:pt x="13" y="7"/>
                </a:cubicBezTo>
                <a:close/>
                <a:moveTo>
                  <a:pt x="71" y="37"/>
                </a:moveTo>
                <a:cubicBezTo>
                  <a:pt x="52" y="56"/>
                  <a:pt x="52" y="56"/>
                  <a:pt x="52" y="56"/>
                </a:cubicBezTo>
                <a:cubicBezTo>
                  <a:pt x="52" y="57"/>
                  <a:pt x="50" y="57"/>
                  <a:pt x="49" y="57"/>
                </a:cubicBezTo>
                <a:cubicBezTo>
                  <a:pt x="47" y="57"/>
                  <a:pt x="46" y="56"/>
                  <a:pt x="45" y="55"/>
                </a:cubicBezTo>
                <a:cubicBezTo>
                  <a:pt x="63" y="37"/>
                  <a:pt x="63" y="37"/>
                  <a:pt x="63" y="37"/>
                </a:cubicBezTo>
                <a:cubicBezTo>
                  <a:pt x="63" y="36"/>
                  <a:pt x="64" y="35"/>
                  <a:pt x="64" y="34"/>
                </a:cubicBezTo>
                <a:cubicBezTo>
                  <a:pt x="64" y="32"/>
                  <a:pt x="63" y="31"/>
                  <a:pt x="63" y="30"/>
                </a:cubicBezTo>
                <a:cubicBezTo>
                  <a:pt x="35" y="3"/>
                  <a:pt x="35" y="3"/>
                  <a:pt x="35" y="3"/>
                </a:cubicBezTo>
                <a:cubicBezTo>
                  <a:pt x="34" y="1"/>
                  <a:pt x="30" y="0"/>
                  <a:pt x="27" y="0"/>
                </a:cubicBezTo>
                <a:cubicBezTo>
                  <a:pt x="36" y="0"/>
                  <a:pt x="36" y="0"/>
                  <a:pt x="36" y="0"/>
                </a:cubicBezTo>
                <a:cubicBezTo>
                  <a:pt x="38" y="0"/>
                  <a:pt x="42" y="1"/>
                  <a:pt x="44" y="3"/>
                </a:cubicBezTo>
                <a:cubicBezTo>
                  <a:pt x="71" y="30"/>
                  <a:pt x="71" y="30"/>
                  <a:pt x="71" y="30"/>
                </a:cubicBezTo>
                <a:cubicBezTo>
                  <a:pt x="72" y="31"/>
                  <a:pt x="73" y="32"/>
                  <a:pt x="73" y="34"/>
                </a:cubicBezTo>
                <a:cubicBezTo>
                  <a:pt x="73" y="35"/>
                  <a:pt x="72" y="36"/>
                  <a:pt x="71" y="37"/>
                </a:cubicBezTo>
                <a:close/>
              </a:path>
            </a:pathLst>
          </a:custGeom>
          <a:solidFill>
            <a:srgbClr val="FFFFFF"/>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j-ea"/>
              <a:ea typeface="+mj-ea"/>
            </a:endParaRPr>
          </a:p>
        </p:txBody>
      </p:sp>
      <p:sp>
        <p:nvSpPr>
          <p:cNvPr id="41" name="文本占位符 40"/>
          <p:cNvSpPr>
            <a:spLocks noGrp="1"/>
          </p:cNvSpPr>
          <p:nvPr>
            <p:ph type="body" sz="quarter" idx="11" hasCustomPrompt="1"/>
          </p:nvPr>
        </p:nvSpPr>
        <p:spPr>
          <a:xfrm>
            <a:off x="1832668" y="5653142"/>
            <a:ext cx="691215" cy="338554"/>
          </a:xfrm>
        </p:spPr>
        <p:txBody>
          <a:bodyPr wrap="none">
            <a:spAutoFit/>
          </a:bodyPr>
          <a:lstStyle>
            <a:lvl1pPr marL="0" indent="0">
              <a:lnSpc>
                <a:spcPct val="100000"/>
              </a:lnSpc>
              <a:spcBef>
                <a:spcPts val="0"/>
              </a:spcBef>
              <a:buNone/>
              <a:defRPr lang="zh-CN" altLang="en-US" sz="1600" b="1" dirty="0">
                <a:solidFill>
                  <a:schemeClr val="accent1"/>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en-US" altLang="zh-CN" dirty="0"/>
          </a:p>
        </p:txBody>
      </p:sp>
      <p:sp>
        <p:nvSpPr>
          <p:cNvPr id="42" name="文本占位符 40"/>
          <p:cNvSpPr>
            <a:spLocks noGrp="1"/>
          </p:cNvSpPr>
          <p:nvPr>
            <p:ph type="body" sz="quarter" idx="12" hasCustomPrompt="1"/>
          </p:nvPr>
        </p:nvSpPr>
        <p:spPr>
          <a:xfrm>
            <a:off x="4163365" y="5653142"/>
            <a:ext cx="691215" cy="338554"/>
          </a:xfrm>
        </p:spPr>
        <p:txBody>
          <a:bodyPr wrap="none">
            <a:spAutoFit/>
          </a:bodyPr>
          <a:lstStyle>
            <a:lvl1pPr marL="0" indent="0">
              <a:lnSpc>
                <a:spcPct val="100000"/>
              </a:lnSpc>
              <a:spcBef>
                <a:spcPts val="0"/>
              </a:spcBef>
              <a:buFont typeface="Arial" panose="020B0604020202020204" pitchFamily="34" charset="0"/>
              <a:buNone/>
              <a:defRPr lang="zh-CN" altLang="en-US" sz="1600" b="1" dirty="0">
                <a:solidFill>
                  <a:schemeClr val="accent2"/>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3" name="文本占位符 40"/>
          <p:cNvSpPr>
            <a:spLocks noGrp="1"/>
          </p:cNvSpPr>
          <p:nvPr>
            <p:ph type="body" sz="quarter" idx="13" hasCustomPrompt="1"/>
          </p:nvPr>
        </p:nvSpPr>
        <p:spPr>
          <a:xfrm>
            <a:off x="6492904" y="5653142"/>
            <a:ext cx="691215" cy="338554"/>
          </a:xfrm>
        </p:spPr>
        <p:txBody>
          <a:bodyPr wrap="none">
            <a:spAutoFit/>
          </a:bodyPr>
          <a:lstStyle>
            <a:lvl1pPr marL="0" indent="0">
              <a:lnSpc>
                <a:spcPct val="100000"/>
              </a:lnSpc>
              <a:spcBef>
                <a:spcPts val="0"/>
              </a:spcBef>
              <a:buNone/>
              <a:defRPr lang="zh-CN" altLang="en-US" sz="1600" b="1" dirty="0">
                <a:solidFill>
                  <a:schemeClr val="accent3"/>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4" name="文本占位符 40"/>
          <p:cNvSpPr>
            <a:spLocks noGrp="1"/>
          </p:cNvSpPr>
          <p:nvPr>
            <p:ph type="body" sz="quarter" idx="14" hasCustomPrompt="1"/>
          </p:nvPr>
        </p:nvSpPr>
        <p:spPr>
          <a:xfrm>
            <a:off x="8820492" y="5653142"/>
            <a:ext cx="691215" cy="338554"/>
          </a:xfrm>
        </p:spPr>
        <p:txBody>
          <a:bodyPr wrap="none">
            <a:spAutoFit/>
          </a:bodyPr>
          <a:lstStyle>
            <a:lvl1pPr marL="0" indent="0">
              <a:lnSpc>
                <a:spcPct val="100000"/>
              </a:lnSpc>
              <a:spcBef>
                <a:spcPts val="0"/>
              </a:spcBef>
              <a:buNone/>
              <a:defRPr lang="zh-CN" altLang="en-US" sz="1600" b="1" dirty="0">
                <a:solidFill>
                  <a:schemeClr val="accent4"/>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7" name="文本占位符 46"/>
          <p:cNvSpPr>
            <a:spLocks noGrp="1"/>
          </p:cNvSpPr>
          <p:nvPr>
            <p:ph type="body" sz="quarter" idx="15" hasCustomPrompt="1"/>
          </p:nvPr>
        </p:nvSpPr>
        <p:spPr>
          <a:xfrm>
            <a:off x="2257084" y="2654707"/>
            <a:ext cx="1876429" cy="458459"/>
          </a:xfrm>
        </p:spPr>
        <p:txBody>
          <a:bodyPr wrap="square">
            <a:spAutoFit/>
          </a:bodyPr>
          <a:lstStyle>
            <a:lvl1pPr marL="0" indent="0">
              <a:lnSpc>
                <a:spcPct val="150000"/>
              </a:lnSpc>
              <a:spcBef>
                <a:spcPts val="0"/>
              </a:spcBef>
              <a:buNone/>
              <a:defRPr sz="1800" b="1" baseline="0">
                <a:solidFill>
                  <a:srgbClr val="FF7111"/>
                </a:solidFill>
              </a:defRPr>
            </a:lvl1pPr>
          </a:lstStyle>
          <a:p>
            <a:pPr lvl="0"/>
            <a:r>
              <a:rPr lang="zh-CN" altLang="en-US" dirty="0"/>
              <a:t>添加标题及文字</a:t>
            </a:r>
            <a:endParaRPr lang="en-US" altLang="zh-CN" dirty="0"/>
          </a:p>
        </p:txBody>
      </p:sp>
      <p:sp>
        <p:nvSpPr>
          <p:cNvPr id="48" name="文本占位符 46"/>
          <p:cNvSpPr>
            <a:spLocks noGrp="1"/>
          </p:cNvSpPr>
          <p:nvPr>
            <p:ph type="body" sz="quarter" idx="16" hasCustomPrompt="1"/>
          </p:nvPr>
        </p:nvSpPr>
        <p:spPr>
          <a:xfrm>
            <a:off x="4660263" y="3677805"/>
            <a:ext cx="1876429" cy="458459"/>
          </a:xfrm>
        </p:spPr>
        <p:txBody>
          <a:bodyPr wrap="square">
            <a:spAutoFit/>
          </a:bodyPr>
          <a:lstStyle>
            <a:lvl1pPr marL="0" indent="0">
              <a:lnSpc>
                <a:spcPct val="150000"/>
              </a:lnSpc>
              <a:spcBef>
                <a:spcPts val="0"/>
              </a:spcBef>
              <a:buNone/>
              <a:defRPr sz="1800" b="1" baseline="0">
                <a:solidFill>
                  <a:srgbClr val="E94E43"/>
                </a:solidFill>
              </a:defRPr>
            </a:lvl1pPr>
          </a:lstStyle>
          <a:p>
            <a:pPr lvl="0"/>
            <a:r>
              <a:rPr lang="zh-CN" altLang="en-US" dirty="0"/>
              <a:t>添加标题及文字</a:t>
            </a:r>
            <a:endParaRPr lang="en-US" altLang="zh-CN" dirty="0"/>
          </a:p>
        </p:txBody>
      </p:sp>
      <p:sp>
        <p:nvSpPr>
          <p:cNvPr id="49" name="文本占位符 46"/>
          <p:cNvSpPr>
            <a:spLocks noGrp="1"/>
          </p:cNvSpPr>
          <p:nvPr>
            <p:ph type="body" sz="quarter" idx="17" hasCustomPrompt="1"/>
          </p:nvPr>
        </p:nvSpPr>
        <p:spPr>
          <a:xfrm>
            <a:off x="6944063" y="2611929"/>
            <a:ext cx="1876429" cy="458459"/>
          </a:xfrm>
        </p:spPr>
        <p:txBody>
          <a:bodyPr wrap="square">
            <a:spAutoFit/>
          </a:bodyPr>
          <a:lstStyle>
            <a:lvl1pPr marL="0" indent="0">
              <a:lnSpc>
                <a:spcPct val="150000"/>
              </a:lnSpc>
              <a:spcBef>
                <a:spcPts val="0"/>
              </a:spcBef>
              <a:buNone/>
              <a:defRPr sz="1800" b="1" baseline="0">
                <a:solidFill>
                  <a:srgbClr val="172B8C"/>
                </a:solidFill>
              </a:defRPr>
            </a:lvl1pPr>
          </a:lstStyle>
          <a:p>
            <a:pPr lvl="0"/>
            <a:r>
              <a:rPr lang="zh-CN" altLang="en-US" dirty="0"/>
              <a:t>添加标题及文字</a:t>
            </a:r>
            <a:endParaRPr lang="en-US" altLang="zh-CN" dirty="0"/>
          </a:p>
        </p:txBody>
      </p:sp>
      <p:sp>
        <p:nvSpPr>
          <p:cNvPr id="52" name="文本占位符 46"/>
          <p:cNvSpPr>
            <a:spLocks noGrp="1"/>
          </p:cNvSpPr>
          <p:nvPr>
            <p:ph type="body" sz="quarter" idx="18" hasCustomPrompt="1"/>
          </p:nvPr>
        </p:nvSpPr>
        <p:spPr>
          <a:xfrm>
            <a:off x="9317459" y="3699633"/>
            <a:ext cx="1876429" cy="458459"/>
          </a:xfrm>
        </p:spPr>
        <p:txBody>
          <a:bodyPr wrap="square">
            <a:spAutoFit/>
          </a:bodyPr>
          <a:lstStyle>
            <a:lvl1pPr marL="0" indent="0">
              <a:lnSpc>
                <a:spcPct val="150000"/>
              </a:lnSpc>
              <a:spcBef>
                <a:spcPts val="0"/>
              </a:spcBef>
              <a:buNone/>
              <a:defRPr sz="1800" b="1" baseline="0">
                <a:solidFill>
                  <a:srgbClr val="2CA594"/>
                </a:solidFill>
              </a:defRPr>
            </a:lvl1pPr>
          </a:lstStyle>
          <a:p>
            <a:pPr lvl="0"/>
            <a:r>
              <a:rPr lang="zh-CN" altLang="en-US" dirty="0"/>
              <a:t>添加标题及文字</a:t>
            </a:r>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DE77E-4743-495A-81F7-4A6A07285A8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62BAB-295E-4EF2-8636-5D0A9AEB314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阿里巴巴普惠体 B"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tags" Target="../tags/tag10.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5.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image" Target="../media/image52.png"/><Relationship Id="rId2" Type="http://schemas.openxmlformats.org/officeDocument/2006/relationships/tags" Target="../tags/tag58.xml"/><Relationship Id="rId1" Type="http://schemas.openxmlformats.org/officeDocument/2006/relationships/image" Target="../media/image51.png"/></Relationships>
</file>

<file path=ppt/slides/_rels/slide11.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image" Target="../media/image56.png"/><Relationship Id="rId5" Type="http://schemas.openxmlformats.org/officeDocument/2006/relationships/tags" Target="../tags/tag62.xml"/><Relationship Id="rId4" Type="http://schemas.openxmlformats.org/officeDocument/2006/relationships/image" Target="../media/image55.png"/><Relationship Id="rId3" Type="http://schemas.openxmlformats.org/officeDocument/2006/relationships/tags" Target="../tags/tag61.xml"/><Relationship Id="rId2" Type="http://schemas.openxmlformats.org/officeDocument/2006/relationships/image" Target="../media/image54.svg"/><Relationship Id="rId11" Type="http://schemas.openxmlformats.org/officeDocument/2006/relationships/notesSlide" Target="../notesSlides/notesSlide9.xml"/><Relationship Id="rId10" Type="http://schemas.openxmlformats.org/officeDocument/2006/relationships/slideLayout" Target="../slideLayouts/slideLayout5.xml"/><Relationship Id="rId1" Type="http://schemas.openxmlformats.org/officeDocument/2006/relationships/image" Target="../media/image53.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5.xml"/><Relationship Id="rId5" Type="http://schemas.openxmlformats.org/officeDocument/2006/relationships/tags" Target="../tags/tag68.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tags" Target="../tags/tag67.xml"/><Relationship Id="rId1" Type="http://schemas.openxmlformats.org/officeDocument/2006/relationships/tags" Target="../tags/tag66.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5.xml"/><Relationship Id="rId4" Type="http://schemas.openxmlformats.org/officeDocument/2006/relationships/tags" Target="../tags/tag69.xml"/><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jpeg"/></Relationships>
</file>

<file path=ppt/slides/_rels/slide14.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1" Type="http://schemas.openxmlformats.org/officeDocument/2006/relationships/notesSlide" Target="../notesSlides/notesSlide12.xml"/><Relationship Id="rId20" Type="http://schemas.openxmlformats.org/officeDocument/2006/relationships/slideLayout" Target="../slideLayouts/slideLayout5.xml"/><Relationship Id="rId2" Type="http://schemas.openxmlformats.org/officeDocument/2006/relationships/tags" Target="../tags/tag70.xml"/><Relationship Id="rId19" Type="http://schemas.openxmlformats.org/officeDocument/2006/relationships/tags" Target="../tags/tag87.xml"/><Relationship Id="rId18" Type="http://schemas.openxmlformats.org/officeDocument/2006/relationships/tags" Target="../tags/tag86.xml"/><Relationship Id="rId17" Type="http://schemas.openxmlformats.org/officeDocument/2006/relationships/tags" Target="../tags/tag85.xml"/><Relationship Id="rId16" Type="http://schemas.openxmlformats.org/officeDocument/2006/relationships/tags" Target="../tags/tag84.xml"/><Relationship Id="rId15" Type="http://schemas.openxmlformats.org/officeDocument/2006/relationships/tags" Target="../tags/tag83.xml"/><Relationship Id="rId14" Type="http://schemas.openxmlformats.org/officeDocument/2006/relationships/tags" Target="../tags/tag82.xml"/><Relationship Id="rId13" Type="http://schemas.openxmlformats.org/officeDocument/2006/relationships/tags" Target="../tags/tag81.xml"/><Relationship Id="rId12" Type="http://schemas.openxmlformats.org/officeDocument/2006/relationships/tags" Target="../tags/tag80.xml"/><Relationship Id="rId11" Type="http://schemas.openxmlformats.org/officeDocument/2006/relationships/tags" Target="../tags/tag79.xml"/><Relationship Id="rId10" Type="http://schemas.openxmlformats.org/officeDocument/2006/relationships/tags" Target="../tags/tag78.xml"/><Relationship Id="rId1"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5.xml"/><Relationship Id="rId5" Type="http://schemas.openxmlformats.org/officeDocument/2006/relationships/tags" Target="../tags/tag13.xml"/><Relationship Id="rId4" Type="http://schemas.openxmlformats.org/officeDocument/2006/relationships/image" Target="../media/image13.png"/><Relationship Id="rId3" Type="http://schemas.openxmlformats.org/officeDocument/2006/relationships/tags" Target="../tags/tag12.xml"/><Relationship Id="rId2" Type="http://schemas.openxmlformats.org/officeDocument/2006/relationships/image" Target="../media/image12.png"/><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14.xml"/><Relationship Id="rId7" Type="http://schemas.openxmlformats.org/officeDocument/2006/relationships/image" Target="../media/image20.jpe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0" Type="http://schemas.openxmlformats.org/officeDocument/2006/relationships/notesSlide" Target="../notesSlides/notesSlide2.xml"/><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xml"/><Relationship Id="rId2" Type="http://schemas.openxmlformats.org/officeDocument/2006/relationships/tags" Target="../tags/tag15.xml"/><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jpeg"/><Relationship Id="rId7" Type="http://schemas.openxmlformats.org/officeDocument/2006/relationships/image" Target="../media/image27.png"/><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jpeg"/><Relationship Id="rId16" Type="http://schemas.openxmlformats.org/officeDocument/2006/relationships/notesSlide" Target="../notesSlides/notesSlide4.xml"/><Relationship Id="rId15" Type="http://schemas.openxmlformats.org/officeDocument/2006/relationships/slideLayout" Target="../slideLayouts/slideLayout5.xml"/><Relationship Id="rId14" Type="http://schemas.openxmlformats.org/officeDocument/2006/relationships/tags" Target="../tags/tag16.xml"/><Relationship Id="rId13" Type="http://schemas.openxmlformats.org/officeDocument/2006/relationships/image" Target="../media/image33.png"/><Relationship Id="rId12" Type="http://schemas.openxmlformats.org/officeDocument/2006/relationships/image" Target="../media/image32.jpeg"/><Relationship Id="rId11" Type="http://schemas.openxmlformats.org/officeDocument/2006/relationships/image" Target="../media/image31.jpeg"/><Relationship Id="rId10" Type="http://schemas.openxmlformats.org/officeDocument/2006/relationships/image" Target="../media/image30.png"/><Relationship Id="rId1" Type="http://schemas.openxmlformats.org/officeDocument/2006/relationships/image" Target="../media/image2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5.xml"/><Relationship Id="rId4" Type="http://schemas.openxmlformats.org/officeDocument/2006/relationships/tags" Target="../tags/tag17.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8.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3" Type="http://schemas.openxmlformats.org/officeDocument/2006/relationships/image" Target="../media/image37.emf"/><Relationship Id="rId2" Type="http://schemas.openxmlformats.org/officeDocument/2006/relationships/tags" Target="../tags/tag19.xml"/><Relationship Id="rId11" Type="http://schemas.openxmlformats.org/officeDocument/2006/relationships/notesSlide" Target="../notesSlides/notesSlide6.xml"/><Relationship Id="rId10" Type="http://schemas.openxmlformats.org/officeDocument/2006/relationships/slideLayout" Target="../slideLayouts/slideLayout5.xml"/><Relationship Id="rId1" Type="http://schemas.openxmlformats.org/officeDocument/2006/relationships/tags" Target="../tags/tag18.xml"/></Relationships>
</file>

<file path=ppt/slides/_rels/slide9.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image" Target="../media/image43.png"/><Relationship Id="rId5" Type="http://schemas.openxmlformats.org/officeDocument/2006/relationships/tags" Target="../tags/tag25.xml"/><Relationship Id="rId47" Type="http://schemas.openxmlformats.org/officeDocument/2006/relationships/notesSlide" Target="../notesSlides/notesSlide7.xml"/><Relationship Id="rId46" Type="http://schemas.openxmlformats.org/officeDocument/2006/relationships/slideLayout" Target="../slideLayouts/slideLayout5.xml"/><Relationship Id="rId45" Type="http://schemas.openxmlformats.org/officeDocument/2006/relationships/tags" Target="../tags/tag57.xml"/><Relationship Id="rId44" Type="http://schemas.openxmlformats.org/officeDocument/2006/relationships/tags" Target="../tags/tag56.xml"/><Relationship Id="rId43" Type="http://schemas.openxmlformats.org/officeDocument/2006/relationships/tags" Target="../tags/tag55.xml"/><Relationship Id="rId42" Type="http://schemas.openxmlformats.org/officeDocument/2006/relationships/tags" Target="../tags/tag54.xml"/><Relationship Id="rId41" Type="http://schemas.openxmlformats.org/officeDocument/2006/relationships/tags" Target="../tags/tag53.xml"/><Relationship Id="rId40" Type="http://schemas.openxmlformats.org/officeDocument/2006/relationships/tags" Target="../tags/tag52.xml"/><Relationship Id="rId4" Type="http://schemas.openxmlformats.org/officeDocument/2006/relationships/tags" Target="../tags/tag24.xml"/><Relationship Id="rId39" Type="http://schemas.openxmlformats.org/officeDocument/2006/relationships/tags" Target="../tags/tag51.xml"/><Relationship Id="rId38" Type="http://schemas.openxmlformats.org/officeDocument/2006/relationships/tags" Target="../tags/tag50.xml"/><Relationship Id="rId37" Type="http://schemas.openxmlformats.org/officeDocument/2006/relationships/tags" Target="../tags/tag49.xml"/><Relationship Id="rId36" Type="http://schemas.openxmlformats.org/officeDocument/2006/relationships/tags" Target="../tags/tag48.xml"/><Relationship Id="rId35" Type="http://schemas.openxmlformats.org/officeDocument/2006/relationships/tags" Target="../tags/tag47.xml"/><Relationship Id="rId34" Type="http://schemas.openxmlformats.org/officeDocument/2006/relationships/tags" Target="../tags/tag46.xml"/><Relationship Id="rId33" Type="http://schemas.openxmlformats.org/officeDocument/2006/relationships/tags" Target="../tags/tag45.xml"/><Relationship Id="rId32" Type="http://schemas.openxmlformats.org/officeDocument/2006/relationships/tags" Target="../tags/tag44.xml"/><Relationship Id="rId31" Type="http://schemas.openxmlformats.org/officeDocument/2006/relationships/image" Target="../media/image50.png"/><Relationship Id="rId30" Type="http://schemas.openxmlformats.org/officeDocument/2006/relationships/image" Target="../media/image49.png"/><Relationship Id="rId3" Type="http://schemas.microsoft.com/office/2007/relationships/hdphoto" Target="../media/image42.wdp"/><Relationship Id="rId29" Type="http://schemas.openxmlformats.org/officeDocument/2006/relationships/tags" Target="../tags/tag43.xml"/><Relationship Id="rId28" Type="http://schemas.openxmlformats.org/officeDocument/2006/relationships/image" Target="../media/image48.png"/><Relationship Id="rId27" Type="http://schemas.openxmlformats.org/officeDocument/2006/relationships/tags" Target="../tags/tag42.xml"/><Relationship Id="rId26" Type="http://schemas.openxmlformats.org/officeDocument/2006/relationships/tags" Target="../tags/tag41.xml"/><Relationship Id="rId25" Type="http://schemas.openxmlformats.org/officeDocument/2006/relationships/tags" Target="../tags/tag40.xml"/><Relationship Id="rId24" Type="http://schemas.openxmlformats.org/officeDocument/2006/relationships/tags" Target="../tags/tag39.xml"/><Relationship Id="rId23" Type="http://schemas.openxmlformats.org/officeDocument/2006/relationships/image" Target="../media/image47.png"/><Relationship Id="rId22" Type="http://schemas.openxmlformats.org/officeDocument/2006/relationships/image" Target="../media/image46.png"/><Relationship Id="rId21" Type="http://schemas.openxmlformats.org/officeDocument/2006/relationships/image" Target="../media/image45.png"/><Relationship Id="rId20" Type="http://schemas.openxmlformats.org/officeDocument/2006/relationships/image" Target="../media/image44.GIF"/><Relationship Id="rId2" Type="http://schemas.openxmlformats.org/officeDocument/2006/relationships/image" Target="../media/image41.png"/><Relationship Id="rId19" Type="http://schemas.openxmlformats.org/officeDocument/2006/relationships/tags" Target="../tags/tag38.xml"/><Relationship Id="rId18" Type="http://schemas.openxmlformats.org/officeDocument/2006/relationships/tags" Target="../tags/tag37.xml"/><Relationship Id="rId17" Type="http://schemas.openxmlformats.org/officeDocument/2006/relationships/tags" Target="../tags/tag36.xml"/><Relationship Id="rId16" Type="http://schemas.openxmlformats.org/officeDocument/2006/relationships/tags" Target="../tags/tag35.xml"/><Relationship Id="rId15" Type="http://schemas.openxmlformats.org/officeDocument/2006/relationships/tags" Target="../tags/tag34.xml"/><Relationship Id="rId14" Type="http://schemas.openxmlformats.org/officeDocument/2006/relationships/tags" Target="../tags/tag33.xml"/><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tags" Target="../tags/tag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0"/>
          </p:nvPr>
        </p:nvSpPr>
        <p:spPr>
          <a:xfrm>
            <a:off x="3875869" y="2010768"/>
            <a:ext cx="7001917" cy="1878656"/>
          </a:xfrm>
        </p:spPr>
        <p:txBody>
          <a:bodyPr/>
          <a:lstStyle/>
          <a:p>
            <a:pPr algn="r"/>
            <a:r>
              <a:rPr lang="zh-CN" altLang="en-US" spc="300" dirty="0">
                <a:solidFill>
                  <a:schemeClr val="bg1"/>
                </a:solidFill>
                <a:latin typeface="微软雅黑" panose="020B0503020204020204" pitchFamily="34" charset="-122"/>
                <a:ea typeface="微软雅黑" panose="020B0503020204020204" pitchFamily="34" charset="-122"/>
                <a:cs typeface="+mn-ea"/>
                <a:sym typeface="+mn-lt"/>
              </a:rPr>
              <a:t>活性炭吸附设施</a:t>
            </a:r>
            <a:endParaRPr lang="zh-CN" altLang="en-US" spc="300" dirty="0">
              <a:solidFill>
                <a:schemeClr val="bg1"/>
              </a:solidFill>
              <a:latin typeface="微软雅黑" panose="020B0503020204020204" pitchFamily="34" charset="-122"/>
              <a:ea typeface="微软雅黑" panose="020B0503020204020204" pitchFamily="34" charset="-122"/>
              <a:cs typeface="+mn-ea"/>
              <a:sym typeface="+mn-lt"/>
            </a:endParaRPr>
          </a:p>
          <a:p>
            <a:pPr algn="r"/>
            <a:r>
              <a:rPr lang="zh-CN" altLang="en-US" spc="300" dirty="0">
                <a:solidFill>
                  <a:schemeClr val="bg1"/>
                </a:solidFill>
                <a:latin typeface="微软雅黑" panose="020B0503020204020204" pitchFamily="34" charset="-122"/>
                <a:ea typeface="微软雅黑" panose="020B0503020204020204" pitchFamily="34" charset="-122"/>
                <a:cs typeface="+mn-ea"/>
                <a:sym typeface="+mn-lt"/>
              </a:rPr>
              <a:t>运行状态监控系统</a:t>
            </a:r>
            <a:endParaRPr lang="zh-CN" altLang="en-US" spc="3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 name="文本占位符 3"/>
          <p:cNvSpPr>
            <a:spLocks noGrp="1"/>
          </p:cNvSpPr>
          <p:nvPr>
            <p:ph type="body" sz="quarter" idx="11"/>
          </p:nvPr>
        </p:nvSpPr>
        <p:spPr>
          <a:xfrm>
            <a:off x="8320473" y="3848097"/>
            <a:ext cx="2505985" cy="379119"/>
          </a:xfrm>
        </p:spPr>
        <p:txBody>
          <a:bodyPr>
            <a:normAutofit fontScale="92500"/>
          </a:bodyPr>
          <a:lstStyle/>
          <a:p>
            <a:r>
              <a:rPr lang="zh-CN" altLang="en-US" dirty="0">
                <a:latin typeface="微软雅黑" panose="020B0503020204020204" pitchFamily="34" charset="-122"/>
                <a:ea typeface="微软雅黑" panose="020B0503020204020204" pitchFamily="34" charset="-122"/>
              </a:rPr>
              <a:t>浙江连微环境有限公司</a:t>
            </a:r>
            <a:endParaRPr lang="zh-CN" altLang="en-US"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10549890" y="5593715"/>
            <a:ext cx="1175385" cy="460375"/>
          </a:xfrm>
          <a:prstGeom prst="rect">
            <a:avLst/>
          </a:prstGeom>
          <a:noFill/>
        </p:spPr>
        <p:txBody>
          <a:bodyPr wrap="square">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微信扫一扫</a:t>
            </a:r>
            <a:endParaRPr lang="en-US" altLang="zh-CN" sz="1200" dirty="0">
              <a:solidFill>
                <a:schemeClr val="bg1"/>
              </a:solidFill>
              <a:latin typeface="微软雅黑" panose="020B0503020204020204" pitchFamily="34" charset="-122"/>
              <a:ea typeface="微软雅黑" panose="020B0503020204020204" pitchFamily="34" charset="-122"/>
              <a:cs typeface="+mn-ea"/>
              <a:sym typeface="+mn-lt"/>
            </a:endParaRPr>
          </a:p>
          <a:p>
            <a:pPr algn="ct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关注公众号</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23" name="图片 22"/>
          <p:cNvPicPr>
            <a:picLocks noChangeAspect="1"/>
          </p:cNvPicPr>
          <p:nvPr>
            <p:custDataLst>
              <p:tags r:id="rId1"/>
            </p:custDataLst>
          </p:nvPr>
        </p:nvPicPr>
        <p:blipFill>
          <a:blip r:embed="rId2"/>
          <a:stretch>
            <a:fillRect/>
          </a:stretch>
        </p:blipFill>
        <p:spPr>
          <a:xfrm>
            <a:off x="10619740" y="4574540"/>
            <a:ext cx="1035050" cy="1025525"/>
          </a:xfrm>
          <a:prstGeom prst="rect">
            <a:avLst/>
          </a:prstGeom>
        </p:spPr>
      </p:pic>
      <p:sp>
        <p:nvSpPr>
          <p:cNvPr id="14" name="文本框 13"/>
          <p:cNvSpPr txBox="1"/>
          <p:nvPr/>
        </p:nvSpPr>
        <p:spPr>
          <a:xfrm>
            <a:off x="8295640" y="4525645"/>
            <a:ext cx="2076450" cy="1476375"/>
          </a:xfrm>
          <a:prstGeom prst="rect">
            <a:avLst/>
          </a:prstGeom>
          <a:noFill/>
        </p:spPr>
        <p:txBody>
          <a:bodyPr wrap="square">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地址：浙江省杭州市拱墅区鹏锦科创大厦17楼</a:t>
            </a:r>
            <a:r>
              <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1705</a:t>
            </a:r>
            <a:endPar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总机：0571-87608587</a:t>
            </a:r>
            <a:endPar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0571-86793151</a:t>
            </a:r>
            <a:endPar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手机：</a:t>
            </a:r>
            <a:r>
              <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rPr>
              <a:t>131-1571-7009</a:t>
            </a:r>
            <a:endPar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6409690"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二、解决方案</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活性炭数智监控系统</a:t>
            </a:r>
            <a:endParaRPr lang="zh-CN" altLang="en-US"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9" name="文本框 28"/>
          <p:cNvSpPr txBox="1"/>
          <p:nvPr/>
        </p:nvSpPr>
        <p:spPr>
          <a:xfrm>
            <a:off x="5163185" y="2470785"/>
            <a:ext cx="231267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孔隙积灰堵塞</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42" name="文本框 41"/>
          <p:cNvSpPr txBox="1"/>
          <p:nvPr/>
        </p:nvSpPr>
        <p:spPr>
          <a:xfrm>
            <a:off x="7820660" y="2505710"/>
            <a:ext cx="136271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吸油</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44" name="文本框 43"/>
          <p:cNvSpPr txBox="1"/>
          <p:nvPr/>
        </p:nvSpPr>
        <p:spPr>
          <a:xfrm>
            <a:off x="9982835" y="2503805"/>
            <a:ext cx="136271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吸水</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grpSp>
        <p:nvGrpSpPr>
          <p:cNvPr id="2" name="组合 1"/>
          <p:cNvGrpSpPr/>
          <p:nvPr/>
        </p:nvGrpSpPr>
        <p:grpSpPr>
          <a:xfrm>
            <a:off x="8528685" y="1467485"/>
            <a:ext cx="2583815" cy="2336800"/>
            <a:chOff x="10610" y="4514"/>
            <a:chExt cx="3526" cy="3161"/>
          </a:xfrm>
        </p:grpSpPr>
        <p:pic>
          <p:nvPicPr>
            <p:cNvPr id="140" name="图片 139"/>
            <p:cNvPicPr>
              <a:picLocks noChangeAspect="1"/>
            </p:cNvPicPr>
            <p:nvPr/>
          </p:nvPicPr>
          <p:blipFill>
            <a:blip r:embed="rId1"/>
            <a:srcRect l="4271" r="2475"/>
            <a:stretch>
              <a:fillRect/>
            </a:stretch>
          </p:blipFill>
          <p:spPr>
            <a:xfrm>
              <a:off x="10715" y="4710"/>
              <a:ext cx="3421" cy="2965"/>
            </a:xfrm>
            <a:prstGeom prst="rect">
              <a:avLst/>
            </a:prstGeom>
          </p:spPr>
        </p:pic>
        <p:sp>
          <p:nvSpPr>
            <p:cNvPr id="141" name="矩形 140"/>
            <p:cNvSpPr/>
            <p:nvPr/>
          </p:nvSpPr>
          <p:spPr>
            <a:xfrm>
              <a:off x="10610" y="4514"/>
              <a:ext cx="3515" cy="332"/>
            </a:xfrm>
            <a:prstGeom prst="rect">
              <a:avLst/>
            </a:prstGeom>
            <a:noFill/>
          </p:spPr>
          <p:txBody>
            <a:bodyPr wrap="square" lIns="91440" tIns="45720" rIns="91440" bIns="45720">
              <a:spAutoFit/>
            </a:bodyPr>
            <a:p>
              <a:pPr algn="ctr"/>
              <a:r>
                <a:rPr lang="zh-CN" altLang="en-US" sz="1000" b="1" dirty="0">
                  <a:ln w="0"/>
                  <a:effectLst>
                    <a:outerShdw blurRad="38100" dist="19050" dir="2700000" algn="tl" rotWithShape="0">
                      <a:schemeClr val="dk1">
                        <a:alpha val="40000"/>
                      </a:schemeClr>
                    </a:outerShdw>
                  </a:effectLst>
                  <a:cs typeface="+mn-ea"/>
                  <a:sym typeface="+mn-lt"/>
                </a:rPr>
                <a:t>活性炭吸附（穿透）曲线</a:t>
              </a:r>
              <a:endParaRPr lang="zh-CN" altLang="en-US" sz="1000" b="1" dirty="0">
                <a:ln w="0"/>
                <a:effectLst>
                  <a:outerShdw blurRad="38100" dist="19050" dir="2700000" algn="tl" rotWithShape="0">
                    <a:schemeClr val="dk1">
                      <a:alpha val="40000"/>
                    </a:schemeClr>
                  </a:outerShdw>
                </a:effectLst>
                <a:cs typeface="+mn-ea"/>
                <a:sym typeface="+mn-lt"/>
              </a:endParaRPr>
            </a:p>
          </p:txBody>
        </p:sp>
      </p:grpSp>
      <p:grpSp>
        <p:nvGrpSpPr>
          <p:cNvPr id="12" name="组合 11"/>
          <p:cNvGrpSpPr/>
          <p:nvPr/>
        </p:nvGrpSpPr>
        <p:grpSpPr>
          <a:xfrm>
            <a:off x="621665" y="4050247"/>
            <a:ext cx="2935605" cy="1816518"/>
            <a:chOff x="979" y="6485"/>
            <a:chExt cx="4623" cy="2861"/>
          </a:xfrm>
        </p:grpSpPr>
        <p:sp>
          <p:nvSpPr>
            <p:cNvPr id="1267" name="Google Shape;1267;p40"/>
            <p:cNvSpPr txBox="1"/>
            <p:nvPr/>
          </p:nvSpPr>
          <p:spPr>
            <a:xfrm>
              <a:off x="1946" y="6485"/>
              <a:ext cx="3555" cy="885"/>
            </a:xfrm>
            <a:prstGeom prst="rect">
              <a:avLst/>
            </a:prstGeom>
            <a:noFill/>
            <a:ln>
              <a:noFill/>
            </a:ln>
          </p:spPr>
          <p:txBody>
            <a:bodyPr spcFirstLastPara="1" wrap="square" lIns="121900" tIns="121900" rIns="121900" bIns="121900" anchor="ctr" anchorCtr="0">
              <a:noAutofit/>
            </a:bodyPr>
            <a:p>
              <a:r>
                <a:rPr lang="zh-CN" altLang="en-US" dirty="0">
                  <a:latin typeface="微软雅黑" panose="020B0503020204020204" pitchFamily="34" charset="-122"/>
                  <a:ea typeface="微软雅黑" panose="020B0503020204020204" pitchFamily="34" charset="-122"/>
                  <a:cs typeface="+mn-ea"/>
                  <a:sym typeface="+mn-lt"/>
                </a:rPr>
                <a:t>活性炭更换预警、违规行为预警</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71" name="Google Shape;1271;p40"/>
            <p:cNvSpPr txBox="1"/>
            <p:nvPr/>
          </p:nvSpPr>
          <p:spPr>
            <a:xfrm>
              <a:off x="1009" y="7305"/>
              <a:ext cx="4593" cy="2041"/>
            </a:xfrm>
            <a:prstGeom prst="rect">
              <a:avLst/>
            </a:prstGeom>
            <a:noFill/>
            <a:ln>
              <a:noFill/>
            </a:ln>
          </p:spPr>
          <p:txBody>
            <a:bodyPr spcFirstLastPara="1" wrap="square" lIns="121900" tIns="121900" rIns="121900" bIns="121900" anchor="ctr" anchorCtr="0">
              <a:noAutofit/>
            </a:bodyPr>
            <a:p>
              <a:pPr marL="285750" indent="-285750" algn="just" fontAlgn="auto">
                <a:lnSpc>
                  <a:spcPct val="130000"/>
                </a:lnSpc>
                <a:buClr>
                  <a:srgbClr val="000000"/>
                </a:buClr>
                <a:buSzPts val="1100"/>
                <a:buFont typeface="Wingdings" panose="05000000000000000000" charset="0"/>
                <a:buChar char="Ø"/>
              </a:pPr>
              <a:r>
                <a:rPr lang="zh-CN" altLang="en-US" sz="1400" dirty="0">
                  <a:solidFill>
                    <a:srgbClr val="000000"/>
                  </a:solidFill>
                  <a:latin typeface="微软雅黑" panose="020B0503020204020204" pitchFamily="34" charset="-122"/>
                  <a:ea typeface="微软雅黑" panose="020B0503020204020204" pitchFamily="34" charset="-122"/>
                  <a:cs typeface="+mn-ea"/>
                  <a:sym typeface="+mn-lt"/>
                </a:rPr>
                <a:t>实时显示活性炭剩余运行时长。</a:t>
              </a:r>
              <a:endParaRPr lang="zh-CN" altLang="en-US" sz="1400" dirty="0">
                <a:solidFill>
                  <a:srgbClr val="000000"/>
                </a:solidFill>
                <a:latin typeface="微软雅黑" panose="020B0503020204020204" pitchFamily="34" charset="-122"/>
                <a:ea typeface="微软雅黑" panose="020B0503020204020204" pitchFamily="34" charset="-122"/>
                <a:cs typeface="+mn-ea"/>
                <a:sym typeface="+mn-lt"/>
              </a:endParaRPr>
            </a:p>
            <a:p>
              <a:pPr marL="285750" indent="-285750" fontAlgn="auto">
                <a:lnSpc>
                  <a:spcPct val="130000"/>
                </a:lnSpc>
                <a:buClr>
                  <a:srgbClr val="000000"/>
                </a:buClr>
                <a:buSzPts val="1100"/>
                <a:buFont typeface="Wingdings" panose="05000000000000000000" charset="0"/>
                <a:buChar char="Ø"/>
              </a:pPr>
              <a:r>
                <a:rPr lang="zh-CN" altLang="en-US" sz="1400" dirty="0">
                  <a:solidFill>
                    <a:srgbClr val="000000"/>
                  </a:solidFill>
                  <a:latin typeface="微软雅黑" panose="020B0503020204020204" pitchFamily="34" charset="-122"/>
                  <a:ea typeface="微软雅黑" panose="020B0503020204020204" pitchFamily="34" charset="-122"/>
                  <a:cs typeface="+mn-ea"/>
                  <a:sym typeface="+mn-lt"/>
                </a:rPr>
                <a:t>活性炭饱和预警。</a:t>
              </a:r>
              <a:endParaRPr lang="zh-CN" altLang="en-US" sz="1400" dirty="0">
                <a:solidFill>
                  <a:srgbClr val="000000"/>
                </a:solidFill>
                <a:latin typeface="微软雅黑" panose="020B0503020204020204" pitchFamily="34" charset="-122"/>
                <a:ea typeface="微软雅黑" panose="020B0503020204020204" pitchFamily="34" charset="-122"/>
                <a:cs typeface="+mn-ea"/>
                <a:sym typeface="+mn-lt"/>
              </a:endParaRPr>
            </a:p>
            <a:p>
              <a:pPr marL="285750" indent="-285750" fontAlgn="auto">
                <a:lnSpc>
                  <a:spcPct val="130000"/>
                </a:lnSpc>
                <a:buClr>
                  <a:srgbClr val="000000"/>
                </a:buClr>
                <a:buSzPts val="1100"/>
                <a:buFont typeface="Wingdings" panose="05000000000000000000" charset="0"/>
                <a:buChar char="Ø"/>
              </a:pPr>
              <a:r>
                <a:rPr lang="zh-CN" altLang="en-US" sz="1400" dirty="0">
                  <a:solidFill>
                    <a:srgbClr val="000000"/>
                  </a:solidFill>
                  <a:latin typeface="微软雅黑" panose="020B0503020204020204" pitchFamily="34" charset="-122"/>
                  <a:ea typeface="微软雅黑" panose="020B0503020204020204" pitchFamily="34" charset="-122"/>
                  <a:cs typeface="+mn-ea"/>
                  <a:sym typeface="+mn-lt"/>
                </a:rPr>
                <a:t>活性炭吸附设施运行违规预警。</a:t>
              </a:r>
              <a:endParaRPr lang="zh-CN" altLang="en-US" sz="14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274" name="Google Shape;1274;p40"/>
            <p:cNvSpPr txBox="1"/>
            <p:nvPr/>
          </p:nvSpPr>
          <p:spPr>
            <a:xfrm>
              <a:off x="979" y="6590"/>
              <a:ext cx="1292" cy="603"/>
            </a:xfrm>
            <a:prstGeom prst="rect">
              <a:avLst/>
            </a:prstGeom>
            <a:noFill/>
            <a:ln>
              <a:noFill/>
            </a:ln>
          </p:spPr>
          <p:txBody>
            <a:bodyPr spcFirstLastPara="1" wrap="square" lIns="121900" tIns="121900" rIns="121900" bIns="121900" anchor="ctr" anchorCtr="0">
              <a:noAutofit/>
            </a:bodyPr>
            <a:p>
              <a:r>
                <a:rPr lang="en-GB" sz="3200" b="1">
                  <a:solidFill>
                    <a:schemeClr val="accent2"/>
                  </a:solidFill>
                  <a:cs typeface="+mn-ea"/>
                  <a:sym typeface="+mn-lt"/>
                </a:rPr>
                <a:t>01</a:t>
              </a:r>
              <a:endParaRPr sz="3200" b="1">
                <a:solidFill>
                  <a:schemeClr val="accent2"/>
                </a:solidFill>
                <a:cs typeface="+mn-ea"/>
                <a:sym typeface="+mn-lt"/>
              </a:endParaRPr>
            </a:p>
          </p:txBody>
        </p:sp>
      </p:grpSp>
      <p:grpSp>
        <p:nvGrpSpPr>
          <p:cNvPr id="13" name="组合 12"/>
          <p:cNvGrpSpPr/>
          <p:nvPr/>
        </p:nvGrpSpPr>
        <p:grpSpPr>
          <a:xfrm>
            <a:off x="4382135" y="4108025"/>
            <a:ext cx="3489325" cy="2130215"/>
            <a:chOff x="6131" y="6635"/>
            <a:chExt cx="5495" cy="3355"/>
          </a:xfrm>
        </p:grpSpPr>
        <p:sp>
          <p:nvSpPr>
            <p:cNvPr id="9" name="Google Shape;1267;p40"/>
            <p:cNvSpPr txBox="1"/>
            <p:nvPr/>
          </p:nvSpPr>
          <p:spPr>
            <a:xfrm>
              <a:off x="7098" y="6725"/>
              <a:ext cx="4021" cy="461"/>
            </a:xfrm>
            <a:prstGeom prst="rect">
              <a:avLst/>
            </a:prstGeom>
            <a:noFill/>
            <a:ln>
              <a:noFill/>
            </a:ln>
          </p:spPr>
          <p:txBody>
            <a:bodyPr spcFirstLastPara="1" wrap="square" lIns="121900" tIns="121900" rIns="121900" bIns="121900" anchor="ctr" anchorCtr="0">
              <a:noAutofit/>
            </a:bodyPr>
            <a:p>
              <a:r>
                <a:rPr lang="zh-CN" altLang="en-US" dirty="0">
                  <a:latin typeface="微软雅黑" panose="020B0503020204020204" pitchFamily="34" charset="-122"/>
                  <a:ea typeface="微软雅黑" panose="020B0503020204020204" pitchFamily="34" charset="-122"/>
                  <a:cs typeface="+mn-ea"/>
                  <a:sym typeface="+mn-lt"/>
                </a:rPr>
                <a:t>自动形成台账</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Google Shape;1271;p40"/>
            <p:cNvSpPr txBox="1"/>
            <p:nvPr/>
          </p:nvSpPr>
          <p:spPr>
            <a:xfrm>
              <a:off x="6161" y="7014"/>
              <a:ext cx="5465" cy="2976"/>
            </a:xfrm>
            <a:prstGeom prst="rect">
              <a:avLst/>
            </a:prstGeom>
            <a:noFill/>
            <a:ln>
              <a:noFill/>
            </a:ln>
          </p:spPr>
          <p:txBody>
            <a:bodyPr spcFirstLastPara="1" wrap="square" lIns="121900" tIns="121900" rIns="121900" bIns="121900" anchor="ctr" anchorCtr="0">
              <a:noAutofit/>
            </a:bodyPr>
            <a:p>
              <a:pPr marL="285750" indent="-285750" algn="just" fontAlgn="auto">
                <a:lnSpc>
                  <a:spcPct val="130000"/>
                </a:lnSpc>
                <a:buClr>
                  <a:srgbClr val="000000"/>
                </a:buClr>
                <a:buSzPts val="1100"/>
                <a:buFont typeface="Wingdings" panose="05000000000000000000" charset="0"/>
                <a:buChar char="Ø"/>
              </a:pPr>
              <a:r>
                <a:rPr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lt"/>
                </a:rPr>
                <a:t>依靠系统自动形成</a:t>
              </a:r>
              <a:r>
                <a:rPr lang="zh-CN"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lt"/>
                </a:rPr>
                <a:t>活性炭更换</a:t>
              </a:r>
              <a:r>
                <a:rPr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lt"/>
                </a:rPr>
                <a:t>台账信息，包括</a:t>
              </a:r>
              <a:r>
                <a:rPr lang="zh-CN"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lt"/>
                </a:rPr>
                <a:t>活性炭种类</a:t>
              </a:r>
              <a:r>
                <a:rPr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lt"/>
                </a:rPr>
                <a:t>活性炭质量佐证材料</a:t>
              </a:r>
              <a:r>
                <a:rPr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lt"/>
                </a:rPr>
                <a:t>活性炭装填量、更换时间</a:t>
              </a:r>
              <a:r>
                <a:rPr lang="zh-CN" alt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lt"/>
                </a:rPr>
                <a:t>，台账记录不少于</a:t>
              </a:r>
              <a:r>
                <a:rPr lang="en-US" altLang="zh-CN"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lt"/>
                </a:rPr>
                <a:t>5</a:t>
              </a:r>
              <a:r>
                <a:rPr lang="zh-CN" alt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lt"/>
                </a:rPr>
                <a:t>年</a:t>
              </a:r>
              <a:r>
                <a:rPr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endParaRPr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1" name="Google Shape;1274;p40"/>
            <p:cNvSpPr txBox="1"/>
            <p:nvPr/>
          </p:nvSpPr>
          <p:spPr>
            <a:xfrm>
              <a:off x="6131" y="6635"/>
              <a:ext cx="1292" cy="603"/>
            </a:xfrm>
            <a:prstGeom prst="rect">
              <a:avLst/>
            </a:prstGeom>
            <a:noFill/>
            <a:ln>
              <a:noFill/>
            </a:ln>
          </p:spPr>
          <p:txBody>
            <a:bodyPr spcFirstLastPara="1" wrap="square" lIns="121900" tIns="121900" rIns="121900" bIns="121900" anchor="ctr" anchorCtr="0">
              <a:noAutofit/>
            </a:bodyPr>
            <a:p>
              <a:r>
                <a:rPr lang="en-GB" sz="3200" b="1">
                  <a:solidFill>
                    <a:schemeClr val="accent2"/>
                  </a:solidFill>
                  <a:cs typeface="+mn-ea"/>
                  <a:sym typeface="+mn-lt"/>
                </a:rPr>
                <a:t>0</a:t>
              </a:r>
              <a:r>
                <a:rPr lang="en-US" altLang="en-GB" sz="3200" b="1">
                  <a:solidFill>
                    <a:schemeClr val="accent2"/>
                  </a:solidFill>
                  <a:cs typeface="+mn-ea"/>
                  <a:sym typeface="+mn-lt"/>
                </a:rPr>
                <a:t>2</a:t>
              </a:r>
              <a:endParaRPr lang="en-US" altLang="en-GB" sz="3200" b="1">
                <a:solidFill>
                  <a:schemeClr val="accent2"/>
                </a:solidFill>
                <a:cs typeface="+mn-ea"/>
                <a:sym typeface="+mn-lt"/>
              </a:endParaRPr>
            </a:p>
          </p:txBody>
        </p:sp>
      </p:grpSp>
      <p:grpSp>
        <p:nvGrpSpPr>
          <p:cNvPr id="18" name="组合 17"/>
          <p:cNvGrpSpPr/>
          <p:nvPr/>
        </p:nvGrpSpPr>
        <p:grpSpPr>
          <a:xfrm>
            <a:off x="8455660" y="4107180"/>
            <a:ext cx="3491865" cy="1870075"/>
            <a:chOff x="12686" y="6888"/>
            <a:chExt cx="5499" cy="2945"/>
          </a:xfrm>
        </p:grpSpPr>
        <p:sp>
          <p:nvSpPr>
            <p:cNvPr id="14" name="Google Shape;1267;p40"/>
            <p:cNvSpPr txBox="1"/>
            <p:nvPr/>
          </p:nvSpPr>
          <p:spPr>
            <a:xfrm>
              <a:off x="13806" y="6978"/>
              <a:ext cx="4159" cy="461"/>
            </a:xfrm>
            <a:prstGeom prst="rect">
              <a:avLst/>
            </a:prstGeom>
            <a:noFill/>
            <a:ln>
              <a:noFill/>
            </a:ln>
          </p:spPr>
          <p:txBody>
            <a:bodyPr spcFirstLastPara="1" wrap="square" lIns="121900" tIns="121900" rIns="121900" bIns="121900" anchor="ctr" anchorCtr="0">
              <a:noAutofit/>
            </a:bodyPr>
            <a:p>
              <a:r>
                <a:rPr lang="zh-CN" altLang="en-US" dirty="0">
                  <a:latin typeface="微软雅黑" panose="020B0503020204020204" pitchFamily="34" charset="-122"/>
                  <a:ea typeface="微软雅黑" panose="020B0503020204020204" pitchFamily="34" charset="-122"/>
                  <a:cs typeface="+mn-ea"/>
                  <a:sym typeface="+mn-lt"/>
                </a:rPr>
                <a:t>吸附饱和曲线</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5" name="Google Shape;1274;p40"/>
            <p:cNvSpPr txBox="1"/>
            <p:nvPr/>
          </p:nvSpPr>
          <p:spPr>
            <a:xfrm>
              <a:off x="12839" y="6888"/>
              <a:ext cx="1292" cy="603"/>
            </a:xfrm>
            <a:prstGeom prst="rect">
              <a:avLst/>
            </a:prstGeom>
            <a:noFill/>
            <a:ln>
              <a:noFill/>
            </a:ln>
          </p:spPr>
          <p:txBody>
            <a:bodyPr spcFirstLastPara="1" wrap="square" lIns="121900" tIns="121900" rIns="121900" bIns="121900" anchor="ctr" anchorCtr="0">
              <a:noAutofit/>
            </a:bodyPr>
            <a:p>
              <a:r>
                <a:rPr lang="en-GB" sz="3200" b="1">
                  <a:solidFill>
                    <a:schemeClr val="accent2"/>
                  </a:solidFill>
                  <a:cs typeface="+mn-ea"/>
                  <a:sym typeface="+mn-lt"/>
                </a:rPr>
                <a:t>0</a:t>
              </a:r>
              <a:r>
                <a:rPr lang="en-US" altLang="en-GB" sz="3200" b="1">
                  <a:solidFill>
                    <a:schemeClr val="accent2"/>
                  </a:solidFill>
                  <a:cs typeface="+mn-ea"/>
                  <a:sym typeface="+mn-lt"/>
                </a:rPr>
                <a:t>3</a:t>
              </a:r>
              <a:endParaRPr lang="en-US" altLang="en-GB" sz="3200" b="1">
                <a:solidFill>
                  <a:schemeClr val="accent2"/>
                </a:solidFill>
                <a:cs typeface="+mn-ea"/>
                <a:sym typeface="+mn-lt"/>
              </a:endParaRPr>
            </a:p>
          </p:txBody>
        </p:sp>
        <p:sp>
          <p:nvSpPr>
            <p:cNvPr id="16" name="Google Shape;1271;p40"/>
            <p:cNvSpPr txBox="1"/>
            <p:nvPr/>
          </p:nvSpPr>
          <p:spPr>
            <a:xfrm>
              <a:off x="12686" y="7445"/>
              <a:ext cx="5499" cy="2388"/>
            </a:xfrm>
            <a:prstGeom prst="rect">
              <a:avLst/>
            </a:prstGeom>
            <a:noFill/>
            <a:ln>
              <a:noFill/>
            </a:ln>
          </p:spPr>
          <p:txBody>
            <a:bodyPr spcFirstLastPara="1" wrap="square" lIns="121900" tIns="121900" rIns="121900" bIns="121900" anchor="ctr" anchorCtr="0">
              <a:noAutofit/>
            </a:bodyPr>
            <a:p>
              <a:pPr marL="285750" indent="-285750" algn="just" fontAlgn="auto">
                <a:lnSpc>
                  <a:spcPct val="130000"/>
                </a:lnSpc>
                <a:buClr>
                  <a:srgbClr val="000000"/>
                </a:buClr>
                <a:buSzPts val="1100"/>
                <a:buFont typeface="Wingdings" panose="05000000000000000000" charset="0"/>
                <a:buChar char="Ø"/>
              </a:pPr>
              <a:r>
                <a:rPr lang="zh-CN" sz="1400" dirty="0">
                  <a:solidFill>
                    <a:srgbClr val="000000"/>
                  </a:solidFill>
                  <a:latin typeface="微软雅黑" panose="020B0503020204020204" pitchFamily="34" charset="-122"/>
                  <a:ea typeface="微软雅黑" panose="020B0503020204020204" pitchFamily="34" charset="-122"/>
                  <a:cs typeface="+mn-ea"/>
                  <a:sym typeface="+mn-lt"/>
                </a:rPr>
                <a:t>自动生成企业独有的吸附饱和曲线，根据每一次的活性炭吸附周期，生成特有的校正系数，使数据更精准、有效、符合企业实际。</a:t>
              </a:r>
              <a:endParaRPr lang="zh-CN" sz="1400" dirty="0">
                <a:solidFill>
                  <a:srgbClr val="000000"/>
                </a:solidFill>
                <a:latin typeface="微软雅黑" panose="020B0503020204020204" pitchFamily="34" charset="-122"/>
                <a:ea typeface="微软雅黑" panose="020B0503020204020204" pitchFamily="34" charset="-122"/>
                <a:cs typeface="+mn-ea"/>
                <a:sym typeface="+mn-lt"/>
              </a:endParaRPr>
            </a:p>
          </p:txBody>
        </p:sp>
      </p:grpSp>
      <p:pic>
        <p:nvPicPr>
          <p:cNvPr id="3" name="图片 2"/>
          <p:cNvPicPr>
            <a:picLocks noChangeAspect="1"/>
          </p:cNvPicPr>
          <p:nvPr>
            <p:custDataLst>
              <p:tags r:id="rId2"/>
            </p:custDataLst>
          </p:nvPr>
        </p:nvPicPr>
        <p:blipFill>
          <a:blip r:embed="rId3"/>
          <a:stretch>
            <a:fillRect/>
          </a:stretch>
        </p:blipFill>
        <p:spPr>
          <a:xfrm>
            <a:off x="385445" y="1423035"/>
            <a:ext cx="7734300" cy="2447925"/>
          </a:xfrm>
          <a:prstGeom prst="rect">
            <a:avLst/>
          </a:prstGeom>
          <a:solidFill>
            <a:schemeClr val="bg1"/>
          </a:solidFill>
        </p:spPr>
      </p:pic>
      <p:sp>
        <p:nvSpPr>
          <p:cNvPr id="70" name="标题 3"/>
          <p:cNvSpPr/>
          <p:nvPr>
            <p:custDataLst>
              <p:tags r:id="rId4"/>
            </p:custDataLst>
          </p:nvPr>
        </p:nvSpPr>
        <p:spPr>
          <a:xfrm>
            <a:off x="633730" y="953770"/>
            <a:ext cx="1514475" cy="487045"/>
          </a:xfrm>
          <a:prstGeom prst="rect">
            <a:avLst/>
          </a:prstGeom>
          <a:noFill/>
        </p:spPr>
        <p:txBody>
          <a:bodyPr vert="horz" wrap="square" lIns="91440" tIns="45720" rIns="91440" bIns="46800" rtlCol="0" anchor="b" anchorCtr="0">
            <a:noAutofit/>
          </a:bodyPr>
          <a:lstStyle>
            <a:lvl1pPr marL="0" marR="0" algn="l" defTabSz="914400" rtl="0" eaLnBrk="1" fontAlgn="auto" latinLnBrk="0" hangingPunct="1">
              <a:lnSpc>
                <a:spcPct val="100000"/>
              </a:lnSpc>
              <a:spcBef>
                <a:spcPct val="0"/>
              </a:spcBef>
              <a:buClrTx/>
              <a:buSzTx/>
              <a:buFontTx/>
              <a:buNone/>
              <a:defRPr kumimoji="0" lang="zh-CN" altLang="en-US" sz="5220" b="1" i="0" u="none" strike="noStrike" kern="1200" cap="none" spc="0" normalizeH="0" baseline="0" noProof="1" dirty="0">
                <a:ln w="25400">
                  <a:noFill/>
                </a:ln>
                <a:solidFill>
                  <a:schemeClr val="lt1"/>
                </a:solidFill>
                <a:uFillTx/>
                <a:latin typeface="Arial" panose="020B0604020202020204" pitchFamily="34" charset="0"/>
                <a:ea typeface="汉仪粗黑 简" charset="0"/>
                <a:cs typeface="汉仪雅酷黑简" panose="00020600040101010101" charset="-122"/>
              </a:defRPr>
            </a:lvl1pPr>
          </a:lstStyle>
          <a:p>
            <a:r>
              <a:rPr lang="en-US" altLang="zh-CN" sz="2400">
                <a:solidFill>
                  <a:schemeClr val="tx1"/>
                </a:solidFill>
                <a:effectLst/>
                <a:latin typeface="微软雅黑" panose="020B0503020204020204" pitchFamily="34" charset="-122"/>
                <a:ea typeface="微软雅黑" panose="020B0503020204020204" pitchFamily="34" charset="-122"/>
              </a:rPr>
              <a:t>系统</a:t>
            </a:r>
            <a:r>
              <a:rPr sz="2400">
                <a:solidFill>
                  <a:schemeClr val="tx1"/>
                </a:solidFill>
                <a:effectLst/>
                <a:latin typeface="微软雅黑" panose="020B0503020204020204" pitchFamily="34" charset="-122"/>
                <a:ea typeface="微软雅黑" panose="020B0503020204020204" pitchFamily="34" charset="-122"/>
              </a:rPr>
              <a:t>功能</a:t>
            </a:r>
            <a:endParaRPr sz="2400">
              <a:solidFill>
                <a:schemeClr val="tx1"/>
              </a:solidFill>
              <a:effectLst/>
              <a:latin typeface="微软雅黑" panose="020B0503020204020204" pitchFamily="34" charset="-122"/>
              <a:ea typeface="微软雅黑" panose="020B0503020204020204" pitchFamily="34" charset="-122"/>
            </a:endParaRPr>
          </a:p>
        </p:txBody>
      </p:sp>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6409690"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二、</a:t>
            </a:r>
            <a:r>
              <a:rPr lang="zh-CN" altLang="en-US">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活性炭数智监控系统</a:t>
            </a:r>
            <a:endParaRPr lang="zh-CN" altLang="en-US"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Freeform 5"/>
          <p:cNvSpPr/>
          <p:nvPr/>
        </p:nvSpPr>
        <p:spPr bwMode="auto">
          <a:xfrm>
            <a:off x="4789255" y="1871425"/>
            <a:ext cx="2447925" cy="2863850"/>
          </a:xfrm>
          <a:custGeom>
            <a:avLst/>
            <a:gdLst>
              <a:gd name="T0" fmla="*/ 2147483646 w 1646"/>
              <a:gd name="T1" fmla="*/ 2147483646 h 2015"/>
              <a:gd name="T2" fmla="*/ 2147483646 w 1646"/>
              <a:gd name="T3" fmla="*/ 2147483646 h 2015"/>
              <a:gd name="T4" fmla="*/ 2147483646 w 1646"/>
              <a:gd name="T5" fmla="*/ 2147483646 h 2015"/>
              <a:gd name="T6" fmla="*/ 2147483646 w 1646"/>
              <a:gd name="T7" fmla="*/ 2147483646 h 2015"/>
              <a:gd name="T8" fmla="*/ 2147483646 w 1646"/>
              <a:gd name="T9" fmla="*/ 2147483646 h 2015"/>
              <a:gd name="T10" fmla="*/ 2147483646 w 1646"/>
              <a:gd name="T11" fmla="*/ 2147483646 h 2015"/>
              <a:gd name="T12" fmla="*/ 2147483646 w 1646"/>
              <a:gd name="T13" fmla="*/ 2147483646 h 2015"/>
              <a:gd name="T14" fmla="*/ 2147483646 w 1646"/>
              <a:gd name="T15" fmla="*/ 2147483646 h 2015"/>
              <a:gd name="T16" fmla="*/ 2147483646 w 1646"/>
              <a:gd name="T17" fmla="*/ 2147483646 h 2015"/>
              <a:gd name="T18" fmla="*/ 2147483646 w 1646"/>
              <a:gd name="T19" fmla="*/ 2147483646 h 2015"/>
              <a:gd name="T20" fmla="*/ 2147483646 w 1646"/>
              <a:gd name="T21" fmla="*/ 2147483646 h 2015"/>
              <a:gd name="T22" fmla="*/ 2147483646 w 1646"/>
              <a:gd name="T23" fmla="*/ 2147483646 h 2015"/>
              <a:gd name="T24" fmla="*/ 2147483646 w 1646"/>
              <a:gd name="T25" fmla="*/ 2147483646 h 2015"/>
              <a:gd name="T26" fmla="*/ 2147483646 w 1646"/>
              <a:gd name="T27" fmla="*/ 2147483646 h 2015"/>
              <a:gd name="T28" fmla="*/ 2147483646 w 1646"/>
              <a:gd name="T29" fmla="*/ 2147483646 h 2015"/>
              <a:gd name="T30" fmla="*/ 2147483646 w 1646"/>
              <a:gd name="T31" fmla="*/ 2147483646 h 2015"/>
              <a:gd name="T32" fmla="*/ 2147483646 w 1646"/>
              <a:gd name="T33" fmla="*/ 2147483646 h 2015"/>
              <a:gd name="T34" fmla="*/ 2147483646 w 1646"/>
              <a:gd name="T35" fmla="*/ 2147483646 h 2015"/>
              <a:gd name="T36" fmla="*/ 2147483646 w 1646"/>
              <a:gd name="T37" fmla="*/ 2147483646 h 2015"/>
              <a:gd name="T38" fmla="*/ 2147483646 w 1646"/>
              <a:gd name="T39" fmla="*/ 2147483646 h 2015"/>
              <a:gd name="T40" fmla="*/ 2147483646 w 1646"/>
              <a:gd name="T41" fmla="*/ 2147483646 h 2015"/>
              <a:gd name="T42" fmla="*/ 2147483646 w 1646"/>
              <a:gd name="T43" fmla="*/ 2147483646 h 2015"/>
              <a:gd name="T44" fmla="*/ 2147483646 w 1646"/>
              <a:gd name="T45" fmla="*/ 2147483646 h 2015"/>
              <a:gd name="T46" fmla="*/ 2147483646 w 1646"/>
              <a:gd name="T47" fmla="*/ 2147483646 h 2015"/>
              <a:gd name="T48" fmla="*/ 2147483646 w 1646"/>
              <a:gd name="T49" fmla="*/ 2147483646 h 2015"/>
              <a:gd name="T50" fmla="*/ 2147483646 w 1646"/>
              <a:gd name="T51" fmla="*/ 2147483646 h 2015"/>
              <a:gd name="T52" fmla="*/ 2147483646 w 1646"/>
              <a:gd name="T53" fmla="*/ 2147483646 h 2015"/>
              <a:gd name="T54" fmla="*/ 2147483646 w 1646"/>
              <a:gd name="T55" fmla="*/ 2147483646 h 2015"/>
              <a:gd name="T56" fmla="*/ 2147483646 w 1646"/>
              <a:gd name="T57" fmla="*/ 2147483646 h 2015"/>
              <a:gd name="T58" fmla="*/ 2147483646 w 1646"/>
              <a:gd name="T59" fmla="*/ 2147483646 h 2015"/>
              <a:gd name="T60" fmla="*/ 2147483646 w 1646"/>
              <a:gd name="T61" fmla="*/ 2147483646 h 201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646" h="2015">
                <a:moveTo>
                  <a:pt x="1412" y="1674"/>
                </a:moveTo>
                <a:cubicBezTo>
                  <a:pt x="1287" y="1534"/>
                  <a:pt x="1265" y="1326"/>
                  <a:pt x="1372" y="1163"/>
                </a:cubicBezTo>
                <a:cubicBezTo>
                  <a:pt x="1391" y="1135"/>
                  <a:pt x="1413" y="1106"/>
                  <a:pt x="1439" y="1075"/>
                </a:cubicBezTo>
                <a:cubicBezTo>
                  <a:pt x="1499" y="1000"/>
                  <a:pt x="1530" y="907"/>
                  <a:pt x="1536" y="808"/>
                </a:cubicBezTo>
                <a:cubicBezTo>
                  <a:pt x="1551" y="579"/>
                  <a:pt x="1439" y="291"/>
                  <a:pt x="1247" y="156"/>
                </a:cubicBezTo>
                <a:cubicBezTo>
                  <a:pt x="1032" y="18"/>
                  <a:pt x="744" y="0"/>
                  <a:pt x="493" y="100"/>
                </a:cubicBezTo>
                <a:cubicBezTo>
                  <a:pt x="460" y="116"/>
                  <a:pt x="429" y="135"/>
                  <a:pt x="398" y="157"/>
                </a:cubicBezTo>
                <a:cubicBezTo>
                  <a:pt x="258" y="258"/>
                  <a:pt x="224" y="369"/>
                  <a:pt x="163" y="524"/>
                </a:cubicBezTo>
                <a:cubicBezTo>
                  <a:pt x="151" y="554"/>
                  <a:pt x="133" y="585"/>
                  <a:pt x="126" y="617"/>
                </a:cubicBezTo>
                <a:cubicBezTo>
                  <a:pt x="119" y="652"/>
                  <a:pt x="127" y="664"/>
                  <a:pt x="134" y="682"/>
                </a:cubicBezTo>
                <a:cubicBezTo>
                  <a:pt x="145" y="707"/>
                  <a:pt x="144" y="723"/>
                  <a:pt x="133" y="749"/>
                </a:cubicBezTo>
                <a:cubicBezTo>
                  <a:pt x="97" y="826"/>
                  <a:pt x="65" y="904"/>
                  <a:pt x="20" y="977"/>
                </a:cubicBezTo>
                <a:cubicBezTo>
                  <a:pt x="12" y="989"/>
                  <a:pt x="2" y="1005"/>
                  <a:pt x="1" y="1022"/>
                </a:cubicBezTo>
                <a:cubicBezTo>
                  <a:pt x="0" y="1046"/>
                  <a:pt x="11" y="1070"/>
                  <a:pt x="35" y="1079"/>
                </a:cubicBezTo>
                <a:cubicBezTo>
                  <a:pt x="52" y="1085"/>
                  <a:pt x="71" y="1083"/>
                  <a:pt x="89" y="1092"/>
                </a:cubicBezTo>
                <a:cubicBezTo>
                  <a:pt x="130" y="1112"/>
                  <a:pt x="124" y="1148"/>
                  <a:pt x="103" y="1178"/>
                </a:cubicBezTo>
                <a:cubicBezTo>
                  <a:pt x="96" y="1189"/>
                  <a:pt x="89" y="1199"/>
                  <a:pt x="88" y="1208"/>
                </a:cubicBezTo>
                <a:cubicBezTo>
                  <a:pt x="85" y="1225"/>
                  <a:pt x="90" y="1240"/>
                  <a:pt x="113" y="1250"/>
                </a:cubicBezTo>
                <a:cubicBezTo>
                  <a:pt x="120" y="1254"/>
                  <a:pt x="130" y="1257"/>
                  <a:pt x="141" y="1260"/>
                </a:cubicBezTo>
                <a:cubicBezTo>
                  <a:pt x="131" y="1266"/>
                  <a:pt x="123" y="1272"/>
                  <a:pt x="118" y="1278"/>
                </a:cubicBezTo>
                <a:cubicBezTo>
                  <a:pt x="94" y="1302"/>
                  <a:pt x="114" y="1325"/>
                  <a:pt x="136" y="1339"/>
                </a:cubicBezTo>
                <a:cubicBezTo>
                  <a:pt x="150" y="1348"/>
                  <a:pt x="159" y="1356"/>
                  <a:pt x="151" y="1373"/>
                </a:cubicBezTo>
                <a:cubicBezTo>
                  <a:pt x="142" y="1393"/>
                  <a:pt x="139" y="1413"/>
                  <a:pt x="139" y="1432"/>
                </a:cubicBezTo>
                <a:cubicBezTo>
                  <a:pt x="140" y="1481"/>
                  <a:pt x="166" y="1527"/>
                  <a:pt x="215" y="1540"/>
                </a:cubicBezTo>
                <a:cubicBezTo>
                  <a:pt x="277" y="1556"/>
                  <a:pt x="371" y="1542"/>
                  <a:pt x="436" y="1546"/>
                </a:cubicBezTo>
                <a:cubicBezTo>
                  <a:pt x="483" y="1550"/>
                  <a:pt x="520" y="1567"/>
                  <a:pt x="541" y="1617"/>
                </a:cubicBezTo>
                <a:cubicBezTo>
                  <a:pt x="550" y="1639"/>
                  <a:pt x="555" y="1661"/>
                  <a:pt x="560" y="1684"/>
                </a:cubicBezTo>
                <a:cubicBezTo>
                  <a:pt x="577" y="1767"/>
                  <a:pt x="616" y="1806"/>
                  <a:pt x="644" y="1879"/>
                </a:cubicBezTo>
                <a:cubicBezTo>
                  <a:pt x="660" y="1920"/>
                  <a:pt x="660" y="1966"/>
                  <a:pt x="607" y="2015"/>
                </a:cubicBezTo>
                <a:cubicBezTo>
                  <a:pt x="1646" y="2015"/>
                  <a:pt x="1646" y="2015"/>
                  <a:pt x="1646" y="2015"/>
                </a:cubicBezTo>
                <a:cubicBezTo>
                  <a:pt x="1600" y="1886"/>
                  <a:pt x="1527" y="1803"/>
                  <a:pt x="1412" y="167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prstClr val="black"/>
              </a:solidFill>
              <a:latin typeface="Arial" panose="020B0604020202020204"/>
              <a:ea typeface="宋体" panose="02010600030101010101" pitchFamily="2" charset="-122"/>
            </a:endParaRPr>
          </a:p>
        </p:txBody>
      </p:sp>
      <p:sp>
        <p:nvSpPr>
          <p:cNvPr id="5" name="Freeform 6"/>
          <p:cNvSpPr/>
          <p:nvPr/>
        </p:nvSpPr>
        <p:spPr bwMode="auto">
          <a:xfrm>
            <a:off x="4789255" y="1923813"/>
            <a:ext cx="1206500" cy="2811462"/>
          </a:xfrm>
          <a:custGeom>
            <a:avLst/>
            <a:gdLst>
              <a:gd name="T0" fmla="*/ 2147483646 w 812"/>
              <a:gd name="T1" fmla="*/ 0 h 1978"/>
              <a:gd name="T2" fmla="*/ 2147483646 w 812"/>
              <a:gd name="T3" fmla="*/ 2147483646 h 1978"/>
              <a:gd name="T4" fmla="*/ 2147483646 w 812"/>
              <a:gd name="T5" fmla="*/ 2147483646 h 1978"/>
              <a:gd name="T6" fmla="*/ 2147483646 w 812"/>
              <a:gd name="T7" fmla="*/ 2147483646 h 1978"/>
              <a:gd name="T8" fmla="*/ 2147483646 w 812"/>
              <a:gd name="T9" fmla="*/ 2147483646 h 1978"/>
              <a:gd name="T10" fmla="*/ 2147483646 w 812"/>
              <a:gd name="T11" fmla="*/ 2147483646 h 1978"/>
              <a:gd name="T12" fmla="*/ 2147483646 w 812"/>
              <a:gd name="T13" fmla="*/ 2147483646 h 1978"/>
              <a:gd name="T14" fmla="*/ 2147483646 w 812"/>
              <a:gd name="T15" fmla="*/ 2147483646 h 1978"/>
              <a:gd name="T16" fmla="*/ 2147483646 w 812"/>
              <a:gd name="T17" fmla="*/ 2147483646 h 1978"/>
              <a:gd name="T18" fmla="*/ 2147483646 w 812"/>
              <a:gd name="T19" fmla="*/ 2147483646 h 1978"/>
              <a:gd name="T20" fmla="*/ 2147483646 w 812"/>
              <a:gd name="T21" fmla="*/ 2147483646 h 1978"/>
              <a:gd name="T22" fmla="*/ 2147483646 w 812"/>
              <a:gd name="T23" fmla="*/ 2147483646 h 1978"/>
              <a:gd name="T24" fmla="*/ 2147483646 w 812"/>
              <a:gd name="T25" fmla="*/ 2147483646 h 1978"/>
              <a:gd name="T26" fmla="*/ 2147483646 w 812"/>
              <a:gd name="T27" fmla="*/ 2147483646 h 1978"/>
              <a:gd name="T28" fmla="*/ 2147483646 w 812"/>
              <a:gd name="T29" fmla="*/ 2147483646 h 1978"/>
              <a:gd name="T30" fmla="*/ 2147483646 w 812"/>
              <a:gd name="T31" fmla="*/ 2147483646 h 1978"/>
              <a:gd name="T32" fmla="*/ 2147483646 w 812"/>
              <a:gd name="T33" fmla="*/ 2147483646 h 1978"/>
              <a:gd name="T34" fmla="*/ 2147483646 w 812"/>
              <a:gd name="T35" fmla="*/ 2147483646 h 1978"/>
              <a:gd name="T36" fmla="*/ 2147483646 w 812"/>
              <a:gd name="T37" fmla="*/ 2147483646 h 1978"/>
              <a:gd name="T38" fmla="*/ 2147483646 w 812"/>
              <a:gd name="T39" fmla="*/ 2147483646 h 1978"/>
              <a:gd name="T40" fmla="*/ 2147483646 w 812"/>
              <a:gd name="T41" fmla="*/ 2147483646 h 1978"/>
              <a:gd name="T42" fmla="*/ 2147483646 w 812"/>
              <a:gd name="T43" fmla="*/ 2147483646 h 1978"/>
              <a:gd name="T44" fmla="*/ 2147483646 w 812"/>
              <a:gd name="T45" fmla="*/ 2147483646 h 1978"/>
              <a:gd name="T46" fmla="*/ 2147483646 w 812"/>
              <a:gd name="T47" fmla="*/ 2147483646 h 1978"/>
              <a:gd name="T48" fmla="*/ 2147483646 w 812"/>
              <a:gd name="T49" fmla="*/ 2147483646 h 1978"/>
              <a:gd name="T50" fmla="*/ 2147483646 w 812"/>
              <a:gd name="T51" fmla="*/ 2147483646 h 1978"/>
              <a:gd name="T52" fmla="*/ 2147483646 w 812"/>
              <a:gd name="T53" fmla="*/ 0 h 19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12" h="1978">
                <a:moveTo>
                  <a:pt x="812" y="0"/>
                </a:moveTo>
                <a:cubicBezTo>
                  <a:pt x="704" y="1"/>
                  <a:pt x="596" y="22"/>
                  <a:pt x="493" y="63"/>
                </a:cubicBezTo>
                <a:cubicBezTo>
                  <a:pt x="460" y="79"/>
                  <a:pt x="429" y="98"/>
                  <a:pt x="398" y="120"/>
                </a:cubicBezTo>
                <a:cubicBezTo>
                  <a:pt x="258" y="221"/>
                  <a:pt x="224" y="332"/>
                  <a:pt x="163" y="487"/>
                </a:cubicBezTo>
                <a:cubicBezTo>
                  <a:pt x="151" y="517"/>
                  <a:pt x="133" y="548"/>
                  <a:pt x="126" y="580"/>
                </a:cubicBezTo>
                <a:cubicBezTo>
                  <a:pt x="119" y="615"/>
                  <a:pt x="127" y="627"/>
                  <a:pt x="134" y="645"/>
                </a:cubicBezTo>
                <a:cubicBezTo>
                  <a:pt x="145" y="670"/>
                  <a:pt x="144" y="686"/>
                  <a:pt x="133" y="712"/>
                </a:cubicBezTo>
                <a:cubicBezTo>
                  <a:pt x="97" y="789"/>
                  <a:pt x="65" y="867"/>
                  <a:pt x="20" y="940"/>
                </a:cubicBezTo>
                <a:cubicBezTo>
                  <a:pt x="12" y="952"/>
                  <a:pt x="2" y="968"/>
                  <a:pt x="1" y="985"/>
                </a:cubicBezTo>
                <a:cubicBezTo>
                  <a:pt x="0" y="1009"/>
                  <a:pt x="11" y="1033"/>
                  <a:pt x="35" y="1042"/>
                </a:cubicBezTo>
                <a:cubicBezTo>
                  <a:pt x="52" y="1048"/>
                  <a:pt x="71" y="1046"/>
                  <a:pt x="89" y="1055"/>
                </a:cubicBezTo>
                <a:cubicBezTo>
                  <a:pt x="130" y="1075"/>
                  <a:pt x="124" y="1111"/>
                  <a:pt x="103" y="1141"/>
                </a:cubicBezTo>
                <a:cubicBezTo>
                  <a:pt x="96" y="1152"/>
                  <a:pt x="89" y="1162"/>
                  <a:pt x="88" y="1171"/>
                </a:cubicBezTo>
                <a:cubicBezTo>
                  <a:pt x="85" y="1188"/>
                  <a:pt x="90" y="1203"/>
                  <a:pt x="113" y="1213"/>
                </a:cubicBezTo>
                <a:cubicBezTo>
                  <a:pt x="120" y="1217"/>
                  <a:pt x="130" y="1220"/>
                  <a:pt x="141" y="1223"/>
                </a:cubicBezTo>
                <a:cubicBezTo>
                  <a:pt x="131" y="1229"/>
                  <a:pt x="123" y="1235"/>
                  <a:pt x="118" y="1241"/>
                </a:cubicBezTo>
                <a:cubicBezTo>
                  <a:pt x="94" y="1265"/>
                  <a:pt x="114" y="1288"/>
                  <a:pt x="136" y="1302"/>
                </a:cubicBezTo>
                <a:cubicBezTo>
                  <a:pt x="150" y="1311"/>
                  <a:pt x="159" y="1319"/>
                  <a:pt x="151" y="1336"/>
                </a:cubicBezTo>
                <a:cubicBezTo>
                  <a:pt x="142" y="1356"/>
                  <a:pt x="139" y="1376"/>
                  <a:pt x="139" y="1395"/>
                </a:cubicBezTo>
                <a:cubicBezTo>
                  <a:pt x="140" y="1444"/>
                  <a:pt x="166" y="1490"/>
                  <a:pt x="215" y="1503"/>
                </a:cubicBezTo>
                <a:cubicBezTo>
                  <a:pt x="277" y="1519"/>
                  <a:pt x="371" y="1505"/>
                  <a:pt x="436" y="1509"/>
                </a:cubicBezTo>
                <a:cubicBezTo>
                  <a:pt x="483" y="1513"/>
                  <a:pt x="520" y="1530"/>
                  <a:pt x="541" y="1580"/>
                </a:cubicBezTo>
                <a:cubicBezTo>
                  <a:pt x="550" y="1602"/>
                  <a:pt x="555" y="1624"/>
                  <a:pt x="560" y="1647"/>
                </a:cubicBezTo>
                <a:cubicBezTo>
                  <a:pt x="577" y="1730"/>
                  <a:pt x="616" y="1769"/>
                  <a:pt x="644" y="1842"/>
                </a:cubicBezTo>
                <a:cubicBezTo>
                  <a:pt x="660" y="1883"/>
                  <a:pt x="660" y="1929"/>
                  <a:pt x="607" y="1978"/>
                </a:cubicBezTo>
                <a:cubicBezTo>
                  <a:pt x="812" y="1978"/>
                  <a:pt x="812" y="1978"/>
                  <a:pt x="812" y="1978"/>
                </a:cubicBezTo>
                <a:cubicBezTo>
                  <a:pt x="812" y="0"/>
                  <a:pt x="812" y="0"/>
                  <a:pt x="81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Arial" panose="020B0604020202020204"/>
              <a:ea typeface="宋体" panose="02010600030101010101" pitchFamily="2" charset="-122"/>
            </a:endParaRPr>
          </a:p>
        </p:txBody>
      </p:sp>
      <p:sp>
        <p:nvSpPr>
          <p:cNvPr id="7" name="Freeform 7"/>
          <p:cNvSpPr/>
          <p:nvPr/>
        </p:nvSpPr>
        <p:spPr bwMode="auto">
          <a:xfrm>
            <a:off x="4863867" y="1871425"/>
            <a:ext cx="2232025" cy="1309688"/>
          </a:xfrm>
          <a:custGeom>
            <a:avLst/>
            <a:gdLst>
              <a:gd name="T0" fmla="*/ 2147483646 w 1500"/>
              <a:gd name="T1" fmla="*/ 2147483646 h 922"/>
              <a:gd name="T2" fmla="*/ 2147483646 w 1500"/>
              <a:gd name="T3" fmla="*/ 2147483646 h 922"/>
              <a:gd name="T4" fmla="*/ 2147483646 w 1500"/>
              <a:gd name="T5" fmla="*/ 2147483646 h 922"/>
              <a:gd name="T6" fmla="*/ 2147483646 w 1500"/>
              <a:gd name="T7" fmla="*/ 2147483646 h 922"/>
              <a:gd name="T8" fmla="*/ 2147483646 w 1500"/>
              <a:gd name="T9" fmla="*/ 2147483646 h 922"/>
              <a:gd name="T10" fmla="*/ 2147483646 w 1500"/>
              <a:gd name="T11" fmla="*/ 2147483646 h 922"/>
              <a:gd name="T12" fmla="*/ 2147483646 w 1500"/>
              <a:gd name="T13" fmla="*/ 2147483646 h 922"/>
              <a:gd name="T14" fmla="*/ 2147483646 w 1500"/>
              <a:gd name="T15" fmla="*/ 2147483646 h 922"/>
              <a:gd name="T16" fmla="*/ 2147483646 w 1500"/>
              <a:gd name="T17" fmla="*/ 2147483646 h 922"/>
              <a:gd name="T18" fmla="*/ 0 w 1500"/>
              <a:gd name="T19" fmla="*/ 2147483646 h 922"/>
              <a:gd name="T20" fmla="*/ 2147483646 w 1500"/>
              <a:gd name="T21" fmla="*/ 2147483646 h 9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00" h="922">
                <a:moveTo>
                  <a:pt x="1466" y="922"/>
                </a:moveTo>
                <a:cubicBezTo>
                  <a:pt x="1476" y="885"/>
                  <a:pt x="1483" y="847"/>
                  <a:pt x="1485" y="808"/>
                </a:cubicBezTo>
                <a:cubicBezTo>
                  <a:pt x="1500" y="579"/>
                  <a:pt x="1388" y="291"/>
                  <a:pt x="1196" y="156"/>
                </a:cubicBezTo>
                <a:cubicBezTo>
                  <a:pt x="981" y="18"/>
                  <a:pt x="693" y="0"/>
                  <a:pt x="442" y="100"/>
                </a:cubicBezTo>
                <a:cubicBezTo>
                  <a:pt x="409" y="116"/>
                  <a:pt x="378" y="135"/>
                  <a:pt x="347" y="157"/>
                </a:cubicBezTo>
                <a:cubicBezTo>
                  <a:pt x="207" y="258"/>
                  <a:pt x="173" y="369"/>
                  <a:pt x="112" y="524"/>
                </a:cubicBezTo>
                <a:cubicBezTo>
                  <a:pt x="100" y="554"/>
                  <a:pt x="82" y="585"/>
                  <a:pt x="75" y="617"/>
                </a:cubicBezTo>
                <a:cubicBezTo>
                  <a:pt x="68" y="652"/>
                  <a:pt x="76" y="664"/>
                  <a:pt x="83" y="682"/>
                </a:cubicBezTo>
                <a:cubicBezTo>
                  <a:pt x="94" y="707"/>
                  <a:pt x="93" y="723"/>
                  <a:pt x="82" y="749"/>
                </a:cubicBezTo>
                <a:cubicBezTo>
                  <a:pt x="55" y="807"/>
                  <a:pt x="30" y="866"/>
                  <a:pt x="0" y="922"/>
                </a:cubicBezTo>
                <a:cubicBezTo>
                  <a:pt x="1466" y="922"/>
                  <a:pt x="1466" y="922"/>
                  <a:pt x="1466" y="922"/>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Arial" panose="020B0604020202020204"/>
              <a:ea typeface="宋体" panose="02010600030101010101" pitchFamily="2" charset="-122"/>
            </a:endParaRPr>
          </a:p>
        </p:txBody>
      </p:sp>
      <p:sp>
        <p:nvSpPr>
          <p:cNvPr id="8" name="Freeform 8"/>
          <p:cNvSpPr/>
          <p:nvPr/>
        </p:nvSpPr>
        <p:spPr bwMode="auto">
          <a:xfrm>
            <a:off x="4863867" y="1923813"/>
            <a:ext cx="1131888" cy="1257300"/>
          </a:xfrm>
          <a:custGeom>
            <a:avLst/>
            <a:gdLst>
              <a:gd name="T0" fmla="*/ 2147483646 w 761"/>
              <a:gd name="T1" fmla="*/ 0 h 885"/>
              <a:gd name="T2" fmla="*/ 2147483646 w 761"/>
              <a:gd name="T3" fmla="*/ 2147483646 h 885"/>
              <a:gd name="T4" fmla="*/ 2147483646 w 761"/>
              <a:gd name="T5" fmla="*/ 2147483646 h 885"/>
              <a:gd name="T6" fmla="*/ 2147483646 w 761"/>
              <a:gd name="T7" fmla="*/ 2147483646 h 885"/>
              <a:gd name="T8" fmla="*/ 2147483646 w 761"/>
              <a:gd name="T9" fmla="*/ 2147483646 h 885"/>
              <a:gd name="T10" fmla="*/ 2147483646 w 761"/>
              <a:gd name="T11" fmla="*/ 2147483646 h 885"/>
              <a:gd name="T12" fmla="*/ 2147483646 w 761"/>
              <a:gd name="T13" fmla="*/ 2147483646 h 885"/>
              <a:gd name="T14" fmla="*/ 0 w 761"/>
              <a:gd name="T15" fmla="*/ 2147483646 h 885"/>
              <a:gd name="T16" fmla="*/ 2147483646 w 761"/>
              <a:gd name="T17" fmla="*/ 2147483646 h 885"/>
              <a:gd name="T18" fmla="*/ 2147483646 w 761"/>
              <a:gd name="T19" fmla="*/ 0 h 8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1" h="885">
                <a:moveTo>
                  <a:pt x="761" y="0"/>
                </a:moveTo>
                <a:cubicBezTo>
                  <a:pt x="653" y="1"/>
                  <a:pt x="545" y="22"/>
                  <a:pt x="442" y="63"/>
                </a:cubicBezTo>
                <a:cubicBezTo>
                  <a:pt x="409" y="79"/>
                  <a:pt x="378" y="98"/>
                  <a:pt x="347" y="120"/>
                </a:cubicBezTo>
                <a:cubicBezTo>
                  <a:pt x="207" y="221"/>
                  <a:pt x="173" y="332"/>
                  <a:pt x="112" y="487"/>
                </a:cubicBezTo>
                <a:cubicBezTo>
                  <a:pt x="100" y="517"/>
                  <a:pt x="82" y="548"/>
                  <a:pt x="75" y="580"/>
                </a:cubicBezTo>
                <a:cubicBezTo>
                  <a:pt x="68" y="615"/>
                  <a:pt x="76" y="627"/>
                  <a:pt x="83" y="645"/>
                </a:cubicBezTo>
                <a:cubicBezTo>
                  <a:pt x="94" y="670"/>
                  <a:pt x="93" y="686"/>
                  <a:pt x="82" y="712"/>
                </a:cubicBezTo>
                <a:cubicBezTo>
                  <a:pt x="55" y="770"/>
                  <a:pt x="30" y="829"/>
                  <a:pt x="0" y="885"/>
                </a:cubicBezTo>
                <a:cubicBezTo>
                  <a:pt x="761" y="885"/>
                  <a:pt x="761" y="885"/>
                  <a:pt x="761" y="885"/>
                </a:cubicBezTo>
                <a:cubicBezTo>
                  <a:pt x="761" y="0"/>
                  <a:pt x="761" y="0"/>
                  <a:pt x="761"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Arial" panose="020B0604020202020204"/>
              <a:ea typeface="宋体" panose="02010600030101010101" pitchFamily="2" charset="-122"/>
            </a:endParaRPr>
          </a:p>
        </p:txBody>
      </p:sp>
      <p:sp>
        <p:nvSpPr>
          <p:cNvPr id="17" name="Freeform 9"/>
          <p:cNvSpPr/>
          <p:nvPr/>
        </p:nvSpPr>
        <p:spPr bwMode="auto">
          <a:xfrm>
            <a:off x="5749692" y="2746138"/>
            <a:ext cx="111125" cy="354012"/>
          </a:xfrm>
          <a:custGeom>
            <a:avLst/>
            <a:gdLst>
              <a:gd name="T0" fmla="*/ 2147483646 w 164"/>
              <a:gd name="T1" fmla="*/ 0 h 544"/>
              <a:gd name="T2" fmla="*/ 2147483646 w 164"/>
              <a:gd name="T3" fmla="*/ 2147483646 h 544"/>
              <a:gd name="T4" fmla="*/ 2147483646 w 164"/>
              <a:gd name="T5" fmla="*/ 2147483646 h 544"/>
              <a:gd name="T6" fmla="*/ 2147483646 w 164"/>
              <a:gd name="T7" fmla="*/ 2147483646 h 544"/>
              <a:gd name="T8" fmla="*/ 2147483646 w 164"/>
              <a:gd name="T9" fmla="*/ 2147483646 h 544"/>
              <a:gd name="T10" fmla="*/ 0 w 164"/>
              <a:gd name="T11" fmla="*/ 2147483646 h 544"/>
              <a:gd name="T12" fmla="*/ 2147483646 w 164"/>
              <a:gd name="T13" fmla="*/ 0 h 544"/>
              <a:gd name="T14" fmla="*/ 2147483646 w 164"/>
              <a:gd name="T15" fmla="*/ 0 h 544"/>
              <a:gd name="T16" fmla="*/ 2147483646 w 164"/>
              <a:gd name="T17" fmla="*/ 0 h 5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4" h="544">
                <a:moveTo>
                  <a:pt x="164" y="0"/>
                </a:moveTo>
                <a:lnTo>
                  <a:pt x="164" y="544"/>
                </a:lnTo>
                <a:lnTo>
                  <a:pt x="72" y="544"/>
                </a:lnTo>
                <a:lnTo>
                  <a:pt x="72" y="75"/>
                </a:lnTo>
                <a:lnTo>
                  <a:pt x="41" y="134"/>
                </a:lnTo>
                <a:lnTo>
                  <a:pt x="0" y="110"/>
                </a:lnTo>
                <a:lnTo>
                  <a:pt x="63" y="0"/>
                </a:lnTo>
                <a:lnTo>
                  <a:pt x="1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Arial" panose="020B0604020202020204"/>
              <a:ea typeface="宋体" panose="02010600030101010101" pitchFamily="2" charset="-122"/>
            </a:endParaRPr>
          </a:p>
        </p:txBody>
      </p:sp>
      <p:sp>
        <p:nvSpPr>
          <p:cNvPr id="20" name="Freeform 10"/>
          <p:cNvSpPr/>
          <p:nvPr/>
        </p:nvSpPr>
        <p:spPr bwMode="auto">
          <a:xfrm>
            <a:off x="6081480" y="2746138"/>
            <a:ext cx="163512" cy="354012"/>
          </a:xfrm>
          <a:custGeom>
            <a:avLst/>
            <a:gdLst>
              <a:gd name="T0" fmla="*/ 2147483646 w 110"/>
              <a:gd name="T1" fmla="*/ 2147483646 h 249"/>
              <a:gd name="T2" fmla="*/ 2147483646 w 110"/>
              <a:gd name="T3" fmla="*/ 2147483646 h 249"/>
              <a:gd name="T4" fmla="*/ 2147483646 w 110"/>
              <a:gd name="T5" fmla="*/ 2147483646 h 249"/>
              <a:gd name="T6" fmla="*/ 2147483646 w 110"/>
              <a:gd name="T7" fmla="*/ 2147483646 h 249"/>
              <a:gd name="T8" fmla="*/ 2147483646 w 110"/>
              <a:gd name="T9" fmla="*/ 0 h 249"/>
              <a:gd name="T10" fmla="*/ 2147483646 w 110"/>
              <a:gd name="T11" fmla="*/ 0 h 249"/>
              <a:gd name="T12" fmla="*/ 2147483646 w 110"/>
              <a:gd name="T13" fmla="*/ 2147483646 h 249"/>
              <a:gd name="T14" fmla="*/ 0 w 110"/>
              <a:gd name="T15" fmla="*/ 2147483646 h 249"/>
              <a:gd name="T16" fmla="*/ 0 w 110"/>
              <a:gd name="T17" fmla="*/ 2147483646 h 249"/>
              <a:gd name="T18" fmla="*/ 2147483646 w 110"/>
              <a:gd name="T19" fmla="*/ 2147483646 h 249"/>
              <a:gd name="T20" fmla="*/ 2147483646 w 110"/>
              <a:gd name="T21" fmla="*/ 2147483646 h 249"/>
              <a:gd name="T22" fmla="*/ 2147483646 w 110"/>
              <a:gd name="T23" fmla="*/ 2147483646 h 249"/>
              <a:gd name="T24" fmla="*/ 2147483646 w 110"/>
              <a:gd name="T25" fmla="*/ 2147483646 h 249"/>
              <a:gd name="T26" fmla="*/ 0 w 110"/>
              <a:gd name="T27" fmla="*/ 2147483646 h 249"/>
              <a:gd name="T28" fmla="*/ 0 w 110"/>
              <a:gd name="T29" fmla="*/ 2147483646 h 249"/>
              <a:gd name="T30" fmla="*/ 2147483646 w 110"/>
              <a:gd name="T31" fmla="*/ 2147483646 h 249"/>
              <a:gd name="T32" fmla="*/ 2147483646 w 110"/>
              <a:gd name="T33" fmla="*/ 2147483646 h 249"/>
              <a:gd name="T34" fmla="*/ 2147483646 w 110"/>
              <a:gd name="T35" fmla="*/ 2147483646 h 249"/>
              <a:gd name="T36" fmla="*/ 2147483646 w 110"/>
              <a:gd name="T37" fmla="*/ 2147483646 h 2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0" h="249">
                <a:moveTo>
                  <a:pt x="105" y="98"/>
                </a:moveTo>
                <a:cubicBezTo>
                  <a:pt x="109" y="92"/>
                  <a:pt x="110" y="86"/>
                  <a:pt x="110" y="79"/>
                </a:cubicBezTo>
                <a:cubicBezTo>
                  <a:pt x="110" y="38"/>
                  <a:pt x="110" y="38"/>
                  <a:pt x="110" y="38"/>
                </a:cubicBezTo>
                <a:cubicBezTo>
                  <a:pt x="110" y="28"/>
                  <a:pt x="107" y="19"/>
                  <a:pt x="99" y="11"/>
                </a:cubicBezTo>
                <a:cubicBezTo>
                  <a:pt x="92" y="4"/>
                  <a:pt x="83" y="0"/>
                  <a:pt x="72" y="0"/>
                </a:cubicBezTo>
                <a:cubicBezTo>
                  <a:pt x="38" y="0"/>
                  <a:pt x="38" y="0"/>
                  <a:pt x="38" y="0"/>
                </a:cubicBezTo>
                <a:cubicBezTo>
                  <a:pt x="28" y="0"/>
                  <a:pt x="19" y="4"/>
                  <a:pt x="11" y="11"/>
                </a:cubicBezTo>
                <a:cubicBezTo>
                  <a:pt x="4" y="19"/>
                  <a:pt x="0" y="28"/>
                  <a:pt x="0" y="38"/>
                </a:cubicBezTo>
                <a:cubicBezTo>
                  <a:pt x="0" y="70"/>
                  <a:pt x="0" y="70"/>
                  <a:pt x="0" y="70"/>
                </a:cubicBezTo>
                <a:cubicBezTo>
                  <a:pt x="41" y="70"/>
                  <a:pt x="41" y="70"/>
                  <a:pt x="41" y="70"/>
                </a:cubicBezTo>
                <a:cubicBezTo>
                  <a:pt x="41" y="35"/>
                  <a:pt x="41" y="35"/>
                  <a:pt x="41" y="35"/>
                </a:cubicBezTo>
                <a:cubicBezTo>
                  <a:pt x="69" y="35"/>
                  <a:pt x="69" y="35"/>
                  <a:pt x="69" y="35"/>
                </a:cubicBezTo>
                <a:cubicBezTo>
                  <a:pt x="69" y="91"/>
                  <a:pt x="69" y="91"/>
                  <a:pt x="69" y="91"/>
                </a:cubicBezTo>
                <a:cubicBezTo>
                  <a:pt x="0" y="215"/>
                  <a:pt x="0" y="215"/>
                  <a:pt x="0" y="215"/>
                </a:cubicBezTo>
                <a:cubicBezTo>
                  <a:pt x="0" y="249"/>
                  <a:pt x="0" y="249"/>
                  <a:pt x="0" y="249"/>
                </a:cubicBezTo>
                <a:cubicBezTo>
                  <a:pt x="110" y="249"/>
                  <a:pt x="110" y="249"/>
                  <a:pt x="110" y="249"/>
                </a:cubicBezTo>
                <a:cubicBezTo>
                  <a:pt x="110" y="215"/>
                  <a:pt x="110" y="215"/>
                  <a:pt x="110" y="215"/>
                </a:cubicBezTo>
                <a:cubicBezTo>
                  <a:pt x="40" y="215"/>
                  <a:pt x="40" y="215"/>
                  <a:pt x="40" y="215"/>
                </a:cubicBezTo>
                <a:cubicBezTo>
                  <a:pt x="105" y="98"/>
                  <a:pt x="105" y="98"/>
                  <a:pt x="105"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Arial" panose="020B0604020202020204"/>
              <a:ea typeface="宋体" panose="02010600030101010101" pitchFamily="2" charset="-122"/>
            </a:endParaRPr>
          </a:p>
        </p:txBody>
      </p:sp>
      <p:sp>
        <p:nvSpPr>
          <p:cNvPr id="21" name="Freeform 11"/>
          <p:cNvSpPr/>
          <p:nvPr/>
        </p:nvSpPr>
        <p:spPr bwMode="auto">
          <a:xfrm>
            <a:off x="5898123" y="3246918"/>
            <a:ext cx="165100" cy="355600"/>
          </a:xfrm>
          <a:custGeom>
            <a:avLst/>
            <a:gdLst>
              <a:gd name="T0" fmla="*/ 2147483646 w 111"/>
              <a:gd name="T1" fmla="*/ 0 h 250"/>
              <a:gd name="T2" fmla="*/ 2147483646 w 111"/>
              <a:gd name="T3" fmla="*/ 2147483646 h 250"/>
              <a:gd name="T4" fmla="*/ 2147483646 w 111"/>
              <a:gd name="T5" fmla="*/ 2147483646 h 250"/>
              <a:gd name="T6" fmla="*/ 2147483646 w 111"/>
              <a:gd name="T7" fmla="*/ 2147483646 h 250"/>
              <a:gd name="T8" fmla="*/ 2147483646 w 111"/>
              <a:gd name="T9" fmla="*/ 2147483646 h 250"/>
              <a:gd name="T10" fmla="*/ 2147483646 w 111"/>
              <a:gd name="T11" fmla="*/ 2147483646 h 250"/>
              <a:gd name="T12" fmla="*/ 2147483646 w 111"/>
              <a:gd name="T13" fmla="*/ 2147483646 h 250"/>
              <a:gd name="T14" fmla="*/ 2147483646 w 111"/>
              <a:gd name="T15" fmla="*/ 2147483646 h 250"/>
              <a:gd name="T16" fmla="*/ 2147483646 w 111"/>
              <a:gd name="T17" fmla="*/ 2147483646 h 250"/>
              <a:gd name="T18" fmla="*/ 2147483646 w 111"/>
              <a:gd name="T19" fmla="*/ 2147483646 h 250"/>
              <a:gd name="T20" fmla="*/ 2147483646 w 111"/>
              <a:gd name="T21" fmla="*/ 2147483646 h 250"/>
              <a:gd name="T22" fmla="*/ 2147483646 w 111"/>
              <a:gd name="T23" fmla="*/ 2147483646 h 250"/>
              <a:gd name="T24" fmla="*/ 2147483646 w 111"/>
              <a:gd name="T25" fmla="*/ 2147483646 h 250"/>
              <a:gd name="T26" fmla="*/ 0 w 111"/>
              <a:gd name="T27" fmla="*/ 2147483646 h 250"/>
              <a:gd name="T28" fmla="*/ 0 w 111"/>
              <a:gd name="T29" fmla="*/ 2147483646 h 250"/>
              <a:gd name="T30" fmla="*/ 2147483646 w 111"/>
              <a:gd name="T31" fmla="*/ 2147483646 h 250"/>
              <a:gd name="T32" fmla="*/ 2147483646 w 111"/>
              <a:gd name="T33" fmla="*/ 2147483646 h 250"/>
              <a:gd name="T34" fmla="*/ 2147483646 w 111"/>
              <a:gd name="T35" fmla="*/ 2147483646 h 250"/>
              <a:gd name="T36" fmla="*/ 2147483646 w 111"/>
              <a:gd name="T37" fmla="*/ 2147483646 h 250"/>
              <a:gd name="T38" fmla="*/ 2147483646 w 111"/>
              <a:gd name="T39" fmla="*/ 2147483646 h 250"/>
              <a:gd name="T40" fmla="*/ 2147483646 w 111"/>
              <a:gd name="T41" fmla="*/ 2147483646 h 250"/>
              <a:gd name="T42" fmla="*/ 2147483646 w 111"/>
              <a:gd name="T43" fmla="*/ 2147483646 h 250"/>
              <a:gd name="T44" fmla="*/ 2147483646 w 111"/>
              <a:gd name="T45" fmla="*/ 2147483646 h 250"/>
              <a:gd name="T46" fmla="*/ 2147483646 w 111"/>
              <a:gd name="T47" fmla="*/ 2147483646 h 250"/>
              <a:gd name="T48" fmla="*/ 2147483646 w 111"/>
              <a:gd name="T49" fmla="*/ 2147483646 h 250"/>
              <a:gd name="T50" fmla="*/ 0 w 111"/>
              <a:gd name="T51" fmla="*/ 2147483646 h 250"/>
              <a:gd name="T52" fmla="*/ 0 w 111"/>
              <a:gd name="T53" fmla="*/ 2147483646 h 250"/>
              <a:gd name="T54" fmla="*/ 2147483646 w 111"/>
              <a:gd name="T55" fmla="*/ 2147483646 h 250"/>
              <a:gd name="T56" fmla="*/ 2147483646 w 111"/>
              <a:gd name="T57" fmla="*/ 0 h 250"/>
              <a:gd name="T58" fmla="*/ 2147483646 w 111"/>
              <a:gd name="T59" fmla="*/ 0 h 2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11" h="250">
                <a:moveTo>
                  <a:pt x="73" y="0"/>
                </a:moveTo>
                <a:cubicBezTo>
                  <a:pt x="83" y="0"/>
                  <a:pt x="92" y="4"/>
                  <a:pt x="100" y="11"/>
                </a:cubicBezTo>
                <a:cubicBezTo>
                  <a:pt x="107" y="19"/>
                  <a:pt x="111" y="28"/>
                  <a:pt x="111" y="38"/>
                </a:cubicBezTo>
                <a:cubicBezTo>
                  <a:pt x="111" y="91"/>
                  <a:pt x="111" y="91"/>
                  <a:pt x="111" y="91"/>
                </a:cubicBezTo>
                <a:cubicBezTo>
                  <a:pt x="111" y="98"/>
                  <a:pt x="109" y="105"/>
                  <a:pt x="105" y="111"/>
                </a:cubicBezTo>
                <a:cubicBezTo>
                  <a:pt x="101" y="117"/>
                  <a:pt x="96" y="122"/>
                  <a:pt x="90" y="125"/>
                </a:cubicBezTo>
                <a:cubicBezTo>
                  <a:pt x="96" y="128"/>
                  <a:pt x="101" y="133"/>
                  <a:pt x="105" y="139"/>
                </a:cubicBezTo>
                <a:cubicBezTo>
                  <a:pt x="109" y="145"/>
                  <a:pt x="111" y="152"/>
                  <a:pt x="111" y="159"/>
                </a:cubicBezTo>
                <a:cubicBezTo>
                  <a:pt x="111" y="211"/>
                  <a:pt x="111" y="211"/>
                  <a:pt x="111" y="211"/>
                </a:cubicBezTo>
                <a:cubicBezTo>
                  <a:pt x="111" y="222"/>
                  <a:pt x="107" y="231"/>
                  <a:pt x="100" y="238"/>
                </a:cubicBezTo>
                <a:cubicBezTo>
                  <a:pt x="92" y="246"/>
                  <a:pt x="83" y="250"/>
                  <a:pt x="73" y="250"/>
                </a:cubicBezTo>
                <a:cubicBezTo>
                  <a:pt x="38" y="250"/>
                  <a:pt x="38" y="250"/>
                  <a:pt x="38" y="250"/>
                </a:cubicBezTo>
                <a:cubicBezTo>
                  <a:pt x="28" y="250"/>
                  <a:pt x="19" y="246"/>
                  <a:pt x="12" y="238"/>
                </a:cubicBezTo>
                <a:cubicBezTo>
                  <a:pt x="4" y="231"/>
                  <a:pt x="0" y="222"/>
                  <a:pt x="0" y="211"/>
                </a:cubicBezTo>
                <a:cubicBezTo>
                  <a:pt x="0" y="180"/>
                  <a:pt x="0" y="180"/>
                  <a:pt x="0" y="180"/>
                </a:cubicBezTo>
                <a:cubicBezTo>
                  <a:pt x="41" y="180"/>
                  <a:pt x="41" y="180"/>
                  <a:pt x="41" y="180"/>
                </a:cubicBezTo>
                <a:cubicBezTo>
                  <a:pt x="41" y="215"/>
                  <a:pt x="41" y="215"/>
                  <a:pt x="41" y="215"/>
                </a:cubicBezTo>
                <a:cubicBezTo>
                  <a:pt x="70" y="215"/>
                  <a:pt x="70" y="215"/>
                  <a:pt x="70" y="215"/>
                </a:cubicBezTo>
                <a:cubicBezTo>
                  <a:pt x="70" y="142"/>
                  <a:pt x="70" y="142"/>
                  <a:pt x="70" y="142"/>
                </a:cubicBezTo>
                <a:cubicBezTo>
                  <a:pt x="41" y="142"/>
                  <a:pt x="41" y="142"/>
                  <a:pt x="41" y="142"/>
                </a:cubicBezTo>
                <a:cubicBezTo>
                  <a:pt x="41" y="107"/>
                  <a:pt x="41" y="107"/>
                  <a:pt x="41" y="107"/>
                </a:cubicBezTo>
                <a:cubicBezTo>
                  <a:pt x="70" y="107"/>
                  <a:pt x="70" y="107"/>
                  <a:pt x="70" y="107"/>
                </a:cubicBezTo>
                <a:cubicBezTo>
                  <a:pt x="70" y="35"/>
                  <a:pt x="70" y="35"/>
                  <a:pt x="70" y="35"/>
                </a:cubicBezTo>
                <a:cubicBezTo>
                  <a:pt x="41" y="35"/>
                  <a:pt x="41" y="35"/>
                  <a:pt x="41" y="35"/>
                </a:cubicBezTo>
                <a:cubicBezTo>
                  <a:pt x="41" y="70"/>
                  <a:pt x="41" y="70"/>
                  <a:pt x="41" y="70"/>
                </a:cubicBezTo>
                <a:cubicBezTo>
                  <a:pt x="0" y="70"/>
                  <a:pt x="0" y="70"/>
                  <a:pt x="0" y="70"/>
                </a:cubicBezTo>
                <a:cubicBezTo>
                  <a:pt x="0" y="38"/>
                  <a:pt x="0" y="38"/>
                  <a:pt x="0" y="38"/>
                </a:cubicBezTo>
                <a:cubicBezTo>
                  <a:pt x="0" y="28"/>
                  <a:pt x="4" y="19"/>
                  <a:pt x="12" y="11"/>
                </a:cubicBezTo>
                <a:cubicBezTo>
                  <a:pt x="19" y="4"/>
                  <a:pt x="28" y="0"/>
                  <a:pt x="38" y="0"/>
                </a:cubicBezTo>
                <a:cubicBezTo>
                  <a:pt x="73" y="0"/>
                  <a:pt x="73" y="0"/>
                  <a:pt x="7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prstClr val="black"/>
              </a:solidFill>
              <a:latin typeface="Arial" panose="020B0604020202020204"/>
              <a:ea typeface="宋体" panose="02010600030101010101" pitchFamily="2" charset="-122"/>
            </a:endParaRPr>
          </a:p>
        </p:txBody>
      </p:sp>
      <p:sp>
        <p:nvSpPr>
          <p:cNvPr id="22" name="Freeform 42"/>
          <p:cNvSpPr>
            <a:spLocks noEditPoints="1"/>
          </p:cNvSpPr>
          <p:nvPr/>
        </p:nvSpPr>
        <p:spPr bwMode="auto">
          <a:xfrm>
            <a:off x="5732230" y="2442925"/>
            <a:ext cx="193675" cy="214313"/>
          </a:xfrm>
          <a:custGeom>
            <a:avLst/>
            <a:gdLst>
              <a:gd name="T0" fmla="*/ 2147483646 w 131"/>
              <a:gd name="T1" fmla="*/ 2147483646 h 151"/>
              <a:gd name="T2" fmla="*/ 2147483646 w 131"/>
              <a:gd name="T3" fmla="*/ 2147483646 h 151"/>
              <a:gd name="T4" fmla="*/ 2147483646 w 131"/>
              <a:gd name="T5" fmla="*/ 2147483646 h 151"/>
              <a:gd name="T6" fmla="*/ 2147483646 w 131"/>
              <a:gd name="T7" fmla="*/ 2147483646 h 151"/>
              <a:gd name="T8" fmla="*/ 2147483646 w 131"/>
              <a:gd name="T9" fmla="*/ 2147483646 h 151"/>
              <a:gd name="T10" fmla="*/ 2147483646 w 131"/>
              <a:gd name="T11" fmla="*/ 2147483646 h 151"/>
              <a:gd name="T12" fmla="*/ 2147483646 w 131"/>
              <a:gd name="T13" fmla="*/ 2147483646 h 151"/>
              <a:gd name="T14" fmla="*/ 2147483646 w 131"/>
              <a:gd name="T15" fmla="*/ 2147483646 h 151"/>
              <a:gd name="T16" fmla="*/ 2147483646 w 131"/>
              <a:gd name="T17" fmla="*/ 2147483646 h 151"/>
              <a:gd name="T18" fmla="*/ 2147483646 w 131"/>
              <a:gd name="T19" fmla="*/ 2147483646 h 151"/>
              <a:gd name="T20" fmla="*/ 2147483646 w 131"/>
              <a:gd name="T21" fmla="*/ 2147483646 h 151"/>
              <a:gd name="T22" fmla="*/ 2147483646 w 131"/>
              <a:gd name="T23" fmla="*/ 2147483646 h 151"/>
              <a:gd name="T24" fmla="*/ 2147483646 w 131"/>
              <a:gd name="T25" fmla="*/ 2147483646 h 151"/>
              <a:gd name="T26" fmla="*/ 2147483646 w 131"/>
              <a:gd name="T27" fmla="*/ 2147483646 h 151"/>
              <a:gd name="T28" fmla="*/ 2147483646 w 131"/>
              <a:gd name="T29" fmla="*/ 2147483646 h 151"/>
              <a:gd name="T30" fmla="*/ 2147483646 w 131"/>
              <a:gd name="T31" fmla="*/ 2147483646 h 151"/>
              <a:gd name="T32" fmla="*/ 2147483646 w 131"/>
              <a:gd name="T33" fmla="*/ 2147483646 h 151"/>
              <a:gd name="T34" fmla="*/ 2147483646 w 131"/>
              <a:gd name="T35" fmla="*/ 2147483646 h 151"/>
              <a:gd name="T36" fmla="*/ 2147483646 w 131"/>
              <a:gd name="T37" fmla="*/ 2147483646 h 151"/>
              <a:gd name="T38" fmla="*/ 2147483646 w 131"/>
              <a:gd name="T39" fmla="*/ 2147483646 h 151"/>
              <a:gd name="T40" fmla="*/ 2147483646 w 131"/>
              <a:gd name="T41" fmla="*/ 2147483646 h 151"/>
              <a:gd name="T42" fmla="*/ 2147483646 w 131"/>
              <a:gd name="T43" fmla="*/ 2147483646 h 151"/>
              <a:gd name="T44" fmla="*/ 2147483646 w 131"/>
              <a:gd name="T45" fmla="*/ 2147483646 h 151"/>
              <a:gd name="T46" fmla="*/ 2147483646 w 131"/>
              <a:gd name="T47" fmla="*/ 0 h 151"/>
              <a:gd name="T48" fmla="*/ 2147483646 w 131"/>
              <a:gd name="T49" fmla="*/ 2147483646 h 151"/>
              <a:gd name="T50" fmla="*/ 2147483646 w 131"/>
              <a:gd name="T51" fmla="*/ 0 h 151"/>
              <a:gd name="T52" fmla="*/ 2147483646 w 131"/>
              <a:gd name="T53" fmla="*/ 2147483646 h 151"/>
              <a:gd name="T54" fmla="*/ 2147483646 w 131"/>
              <a:gd name="T55" fmla="*/ 2147483646 h 151"/>
              <a:gd name="T56" fmla="*/ 2147483646 w 131"/>
              <a:gd name="T57" fmla="*/ 2147483646 h 151"/>
              <a:gd name="T58" fmla="*/ 2147483646 w 131"/>
              <a:gd name="T59" fmla="*/ 2147483646 h 151"/>
              <a:gd name="T60" fmla="*/ 2147483646 w 131"/>
              <a:gd name="T61" fmla="*/ 2147483646 h 151"/>
              <a:gd name="T62" fmla="*/ 2147483646 w 131"/>
              <a:gd name="T63" fmla="*/ 2147483646 h 151"/>
              <a:gd name="T64" fmla="*/ 2147483646 w 131"/>
              <a:gd name="T65" fmla="*/ 2147483646 h 151"/>
              <a:gd name="T66" fmla="*/ 2147483646 w 131"/>
              <a:gd name="T67" fmla="*/ 2147483646 h 151"/>
              <a:gd name="T68" fmla="*/ 2147483646 w 131"/>
              <a:gd name="T69" fmla="*/ 2147483646 h 151"/>
              <a:gd name="T70" fmla="*/ 2147483646 w 131"/>
              <a:gd name="T71" fmla="*/ 2147483646 h 151"/>
              <a:gd name="T72" fmla="*/ 2147483646 w 131"/>
              <a:gd name="T73" fmla="*/ 2147483646 h 151"/>
              <a:gd name="T74" fmla="*/ 2147483646 w 131"/>
              <a:gd name="T75" fmla="*/ 2147483646 h 151"/>
              <a:gd name="T76" fmla="*/ 2147483646 w 131"/>
              <a:gd name="T77" fmla="*/ 2147483646 h 151"/>
              <a:gd name="T78" fmla="*/ 2147483646 w 131"/>
              <a:gd name="T79" fmla="*/ 2147483646 h 151"/>
              <a:gd name="T80" fmla="*/ 0 w 131"/>
              <a:gd name="T81" fmla="*/ 2147483646 h 151"/>
              <a:gd name="T82" fmla="*/ 2147483646 w 131"/>
              <a:gd name="T83" fmla="*/ 2147483646 h 151"/>
              <a:gd name="T84" fmla="*/ 2147483646 w 131"/>
              <a:gd name="T85" fmla="*/ 2147483646 h 15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1" h="151">
                <a:moveTo>
                  <a:pt x="48" y="130"/>
                </a:moveTo>
                <a:cubicBezTo>
                  <a:pt x="83" y="130"/>
                  <a:pt x="83" y="130"/>
                  <a:pt x="83" y="130"/>
                </a:cubicBezTo>
                <a:cubicBezTo>
                  <a:pt x="84" y="130"/>
                  <a:pt x="86" y="131"/>
                  <a:pt x="86" y="132"/>
                </a:cubicBezTo>
                <a:cubicBezTo>
                  <a:pt x="86" y="136"/>
                  <a:pt x="86" y="136"/>
                  <a:pt x="86" y="136"/>
                </a:cubicBezTo>
                <a:cubicBezTo>
                  <a:pt x="86" y="137"/>
                  <a:pt x="84" y="138"/>
                  <a:pt x="83" y="138"/>
                </a:cubicBezTo>
                <a:cubicBezTo>
                  <a:pt x="48" y="138"/>
                  <a:pt x="48" y="138"/>
                  <a:pt x="48" y="138"/>
                </a:cubicBezTo>
                <a:cubicBezTo>
                  <a:pt x="46" y="138"/>
                  <a:pt x="45" y="137"/>
                  <a:pt x="45" y="136"/>
                </a:cubicBezTo>
                <a:cubicBezTo>
                  <a:pt x="45" y="132"/>
                  <a:pt x="45" y="132"/>
                  <a:pt x="45" y="132"/>
                </a:cubicBezTo>
                <a:cubicBezTo>
                  <a:pt x="45" y="131"/>
                  <a:pt x="46" y="130"/>
                  <a:pt x="48" y="130"/>
                </a:cubicBezTo>
                <a:cubicBezTo>
                  <a:pt x="48" y="130"/>
                  <a:pt x="48" y="130"/>
                  <a:pt x="48" y="130"/>
                </a:cubicBezTo>
                <a:close/>
                <a:moveTo>
                  <a:pt x="78" y="143"/>
                </a:moveTo>
                <a:cubicBezTo>
                  <a:pt x="78" y="147"/>
                  <a:pt x="78" y="147"/>
                  <a:pt x="78" y="147"/>
                </a:cubicBezTo>
                <a:cubicBezTo>
                  <a:pt x="78" y="149"/>
                  <a:pt x="76" y="151"/>
                  <a:pt x="74" y="151"/>
                </a:cubicBezTo>
                <a:cubicBezTo>
                  <a:pt x="57" y="151"/>
                  <a:pt x="57" y="151"/>
                  <a:pt x="57" y="151"/>
                </a:cubicBezTo>
                <a:cubicBezTo>
                  <a:pt x="54" y="151"/>
                  <a:pt x="52" y="149"/>
                  <a:pt x="52" y="147"/>
                </a:cubicBezTo>
                <a:cubicBezTo>
                  <a:pt x="52" y="143"/>
                  <a:pt x="52" y="143"/>
                  <a:pt x="52" y="143"/>
                </a:cubicBezTo>
                <a:cubicBezTo>
                  <a:pt x="78" y="143"/>
                  <a:pt x="78" y="143"/>
                  <a:pt x="78" y="143"/>
                </a:cubicBezTo>
                <a:close/>
                <a:moveTo>
                  <a:pt x="65" y="34"/>
                </a:moveTo>
                <a:cubicBezTo>
                  <a:pt x="84" y="34"/>
                  <a:pt x="99" y="49"/>
                  <a:pt x="99" y="68"/>
                </a:cubicBezTo>
                <a:cubicBezTo>
                  <a:pt x="99" y="89"/>
                  <a:pt x="82" y="94"/>
                  <a:pt x="82" y="125"/>
                </a:cubicBezTo>
                <a:cubicBezTo>
                  <a:pt x="49" y="125"/>
                  <a:pt x="49" y="125"/>
                  <a:pt x="49" y="125"/>
                </a:cubicBezTo>
                <a:cubicBezTo>
                  <a:pt x="49" y="94"/>
                  <a:pt x="31" y="89"/>
                  <a:pt x="31" y="68"/>
                </a:cubicBezTo>
                <a:cubicBezTo>
                  <a:pt x="31" y="49"/>
                  <a:pt x="47" y="34"/>
                  <a:pt x="65" y="34"/>
                </a:cubicBezTo>
                <a:cubicBezTo>
                  <a:pt x="65" y="34"/>
                  <a:pt x="65" y="34"/>
                  <a:pt x="65" y="34"/>
                </a:cubicBezTo>
                <a:close/>
                <a:moveTo>
                  <a:pt x="70" y="40"/>
                </a:moveTo>
                <a:cubicBezTo>
                  <a:pt x="72" y="41"/>
                  <a:pt x="72" y="41"/>
                  <a:pt x="72" y="41"/>
                </a:cubicBezTo>
                <a:cubicBezTo>
                  <a:pt x="76" y="42"/>
                  <a:pt x="80" y="44"/>
                  <a:pt x="83" y="46"/>
                </a:cubicBezTo>
                <a:cubicBezTo>
                  <a:pt x="82" y="46"/>
                  <a:pt x="80" y="45"/>
                  <a:pt x="79" y="45"/>
                </a:cubicBezTo>
                <a:cubicBezTo>
                  <a:pt x="76" y="44"/>
                  <a:pt x="76" y="44"/>
                  <a:pt x="76" y="44"/>
                </a:cubicBezTo>
                <a:cubicBezTo>
                  <a:pt x="74" y="44"/>
                  <a:pt x="73" y="44"/>
                  <a:pt x="71" y="43"/>
                </a:cubicBezTo>
                <a:cubicBezTo>
                  <a:pt x="69" y="44"/>
                  <a:pt x="66" y="44"/>
                  <a:pt x="64" y="45"/>
                </a:cubicBezTo>
                <a:cubicBezTo>
                  <a:pt x="59" y="46"/>
                  <a:pt x="54" y="49"/>
                  <a:pt x="50" y="53"/>
                </a:cubicBezTo>
                <a:cubicBezTo>
                  <a:pt x="49" y="55"/>
                  <a:pt x="49" y="55"/>
                  <a:pt x="49" y="55"/>
                </a:cubicBezTo>
                <a:cubicBezTo>
                  <a:pt x="45" y="59"/>
                  <a:pt x="43" y="63"/>
                  <a:pt x="42" y="68"/>
                </a:cubicBezTo>
                <a:cubicBezTo>
                  <a:pt x="41" y="72"/>
                  <a:pt x="41" y="72"/>
                  <a:pt x="41" y="72"/>
                </a:cubicBezTo>
                <a:cubicBezTo>
                  <a:pt x="40" y="75"/>
                  <a:pt x="40" y="78"/>
                  <a:pt x="40" y="81"/>
                </a:cubicBezTo>
                <a:cubicBezTo>
                  <a:pt x="40" y="80"/>
                  <a:pt x="39" y="78"/>
                  <a:pt x="38" y="77"/>
                </a:cubicBezTo>
                <a:cubicBezTo>
                  <a:pt x="38" y="74"/>
                  <a:pt x="38" y="74"/>
                  <a:pt x="38" y="74"/>
                </a:cubicBezTo>
                <a:cubicBezTo>
                  <a:pt x="37" y="70"/>
                  <a:pt x="37" y="66"/>
                  <a:pt x="38" y="62"/>
                </a:cubicBezTo>
                <a:cubicBezTo>
                  <a:pt x="38" y="60"/>
                  <a:pt x="38" y="60"/>
                  <a:pt x="38" y="60"/>
                </a:cubicBezTo>
                <a:cubicBezTo>
                  <a:pt x="40" y="56"/>
                  <a:pt x="42" y="53"/>
                  <a:pt x="45" y="49"/>
                </a:cubicBezTo>
                <a:cubicBezTo>
                  <a:pt x="47" y="47"/>
                  <a:pt x="47" y="47"/>
                  <a:pt x="47" y="47"/>
                </a:cubicBezTo>
                <a:cubicBezTo>
                  <a:pt x="50" y="44"/>
                  <a:pt x="54" y="42"/>
                  <a:pt x="58" y="41"/>
                </a:cubicBezTo>
                <a:cubicBezTo>
                  <a:pt x="61" y="40"/>
                  <a:pt x="63" y="40"/>
                  <a:pt x="65" y="40"/>
                </a:cubicBezTo>
                <a:cubicBezTo>
                  <a:pt x="67" y="40"/>
                  <a:pt x="68" y="40"/>
                  <a:pt x="70" y="40"/>
                </a:cubicBezTo>
                <a:cubicBezTo>
                  <a:pt x="70" y="40"/>
                  <a:pt x="70" y="40"/>
                  <a:pt x="70" y="40"/>
                </a:cubicBezTo>
                <a:close/>
                <a:moveTo>
                  <a:pt x="62" y="0"/>
                </a:moveTo>
                <a:cubicBezTo>
                  <a:pt x="70" y="0"/>
                  <a:pt x="70" y="0"/>
                  <a:pt x="70" y="0"/>
                </a:cubicBezTo>
                <a:cubicBezTo>
                  <a:pt x="70" y="23"/>
                  <a:pt x="70" y="23"/>
                  <a:pt x="70" y="23"/>
                </a:cubicBezTo>
                <a:cubicBezTo>
                  <a:pt x="68" y="23"/>
                  <a:pt x="67" y="23"/>
                  <a:pt x="66" y="23"/>
                </a:cubicBezTo>
                <a:cubicBezTo>
                  <a:pt x="64" y="23"/>
                  <a:pt x="63" y="23"/>
                  <a:pt x="62" y="23"/>
                </a:cubicBezTo>
                <a:cubicBezTo>
                  <a:pt x="62" y="0"/>
                  <a:pt x="62" y="0"/>
                  <a:pt x="62" y="0"/>
                </a:cubicBezTo>
                <a:close/>
                <a:moveTo>
                  <a:pt x="109" y="16"/>
                </a:moveTo>
                <a:cubicBezTo>
                  <a:pt x="115" y="22"/>
                  <a:pt x="115" y="22"/>
                  <a:pt x="115" y="22"/>
                </a:cubicBezTo>
                <a:cubicBezTo>
                  <a:pt x="99" y="37"/>
                  <a:pt x="99" y="37"/>
                  <a:pt x="99" y="37"/>
                </a:cubicBezTo>
                <a:cubicBezTo>
                  <a:pt x="97" y="35"/>
                  <a:pt x="95" y="33"/>
                  <a:pt x="93" y="32"/>
                </a:cubicBezTo>
                <a:cubicBezTo>
                  <a:pt x="109" y="16"/>
                  <a:pt x="109" y="16"/>
                  <a:pt x="109" y="16"/>
                </a:cubicBezTo>
                <a:close/>
                <a:moveTo>
                  <a:pt x="34" y="102"/>
                </a:moveTo>
                <a:cubicBezTo>
                  <a:pt x="22" y="114"/>
                  <a:pt x="22" y="114"/>
                  <a:pt x="22" y="114"/>
                </a:cubicBezTo>
                <a:cubicBezTo>
                  <a:pt x="17" y="108"/>
                  <a:pt x="17" y="108"/>
                  <a:pt x="17" y="108"/>
                </a:cubicBezTo>
                <a:cubicBezTo>
                  <a:pt x="29" y="96"/>
                  <a:pt x="29" y="96"/>
                  <a:pt x="29" y="96"/>
                </a:cubicBezTo>
                <a:cubicBezTo>
                  <a:pt x="31" y="98"/>
                  <a:pt x="32" y="100"/>
                  <a:pt x="34" y="102"/>
                </a:cubicBezTo>
                <a:cubicBezTo>
                  <a:pt x="34" y="102"/>
                  <a:pt x="34" y="102"/>
                  <a:pt x="34" y="102"/>
                </a:cubicBezTo>
                <a:close/>
                <a:moveTo>
                  <a:pt x="22" y="16"/>
                </a:moveTo>
                <a:cubicBezTo>
                  <a:pt x="17" y="22"/>
                  <a:pt x="17" y="22"/>
                  <a:pt x="17" y="22"/>
                </a:cubicBezTo>
                <a:cubicBezTo>
                  <a:pt x="32" y="37"/>
                  <a:pt x="32" y="37"/>
                  <a:pt x="32" y="37"/>
                </a:cubicBezTo>
                <a:cubicBezTo>
                  <a:pt x="34" y="35"/>
                  <a:pt x="36" y="33"/>
                  <a:pt x="38" y="32"/>
                </a:cubicBezTo>
                <a:cubicBezTo>
                  <a:pt x="22" y="16"/>
                  <a:pt x="22" y="16"/>
                  <a:pt x="22" y="16"/>
                </a:cubicBezTo>
                <a:close/>
                <a:moveTo>
                  <a:pt x="97" y="102"/>
                </a:moveTo>
                <a:cubicBezTo>
                  <a:pt x="109" y="114"/>
                  <a:pt x="109" y="114"/>
                  <a:pt x="109" y="114"/>
                </a:cubicBezTo>
                <a:cubicBezTo>
                  <a:pt x="115" y="108"/>
                  <a:pt x="115" y="108"/>
                  <a:pt x="115" y="108"/>
                </a:cubicBezTo>
                <a:cubicBezTo>
                  <a:pt x="102" y="96"/>
                  <a:pt x="102" y="96"/>
                  <a:pt x="102" y="96"/>
                </a:cubicBezTo>
                <a:cubicBezTo>
                  <a:pt x="101" y="98"/>
                  <a:pt x="99" y="100"/>
                  <a:pt x="97" y="102"/>
                </a:cubicBezTo>
                <a:cubicBezTo>
                  <a:pt x="97" y="102"/>
                  <a:pt x="97" y="102"/>
                  <a:pt x="97" y="102"/>
                </a:cubicBezTo>
                <a:close/>
                <a:moveTo>
                  <a:pt x="131" y="61"/>
                </a:moveTo>
                <a:cubicBezTo>
                  <a:pt x="131" y="69"/>
                  <a:pt x="131" y="69"/>
                  <a:pt x="131" y="69"/>
                </a:cubicBezTo>
                <a:cubicBezTo>
                  <a:pt x="112" y="69"/>
                  <a:pt x="112" y="69"/>
                  <a:pt x="112" y="69"/>
                </a:cubicBezTo>
                <a:cubicBezTo>
                  <a:pt x="112" y="69"/>
                  <a:pt x="112" y="68"/>
                  <a:pt x="112" y="68"/>
                </a:cubicBezTo>
                <a:cubicBezTo>
                  <a:pt x="112" y="66"/>
                  <a:pt x="111" y="63"/>
                  <a:pt x="111" y="61"/>
                </a:cubicBezTo>
                <a:cubicBezTo>
                  <a:pt x="131" y="61"/>
                  <a:pt x="131" y="61"/>
                  <a:pt x="131" y="61"/>
                </a:cubicBezTo>
                <a:close/>
                <a:moveTo>
                  <a:pt x="20" y="69"/>
                </a:moveTo>
                <a:cubicBezTo>
                  <a:pt x="0" y="69"/>
                  <a:pt x="0" y="69"/>
                  <a:pt x="0" y="69"/>
                </a:cubicBezTo>
                <a:cubicBezTo>
                  <a:pt x="0" y="61"/>
                  <a:pt x="0" y="61"/>
                  <a:pt x="0" y="61"/>
                </a:cubicBezTo>
                <a:cubicBezTo>
                  <a:pt x="20" y="61"/>
                  <a:pt x="20" y="61"/>
                  <a:pt x="20" y="61"/>
                </a:cubicBezTo>
                <a:cubicBezTo>
                  <a:pt x="20" y="63"/>
                  <a:pt x="20" y="66"/>
                  <a:pt x="20" y="68"/>
                </a:cubicBezTo>
                <a:cubicBezTo>
                  <a:pt x="20" y="68"/>
                  <a:pt x="20" y="69"/>
                  <a:pt x="20" y="69"/>
                </a:cubicBezTo>
                <a:cubicBezTo>
                  <a:pt x="20" y="69"/>
                  <a:pt x="20" y="69"/>
                  <a:pt x="20" y="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Arial" panose="020B0604020202020204"/>
              <a:ea typeface="宋体" panose="02010600030101010101" pitchFamily="2" charset="-122"/>
            </a:endParaRPr>
          </a:p>
        </p:txBody>
      </p:sp>
      <p:sp>
        <p:nvSpPr>
          <p:cNvPr id="23" name="Freeform 44"/>
          <p:cNvSpPr>
            <a:spLocks noEditPoints="1"/>
          </p:cNvSpPr>
          <p:nvPr/>
        </p:nvSpPr>
        <p:spPr bwMode="auto">
          <a:xfrm>
            <a:off x="6056623" y="2466737"/>
            <a:ext cx="214312" cy="204788"/>
          </a:xfrm>
          <a:custGeom>
            <a:avLst/>
            <a:gdLst>
              <a:gd name="T0" fmla="*/ 2147483646 w 143"/>
              <a:gd name="T1" fmla="*/ 2147483646 h 144"/>
              <a:gd name="T2" fmla="*/ 2147483646 w 143"/>
              <a:gd name="T3" fmla="*/ 2147483646 h 144"/>
              <a:gd name="T4" fmla="*/ 2147483646 w 143"/>
              <a:gd name="T5" fmla="*/ 2147483646 h 144"/>
              <a:gd name="T6" fmla="*/ 2147483646 w 143"/>
              <a:gd name="T7" fmla="*/ 2147483646 h 144"/>
              <a:gd name="T8" fmla="*/ 2147483646 w 143"/>
              <a:gd name="T9" fmla="*/ 2147483646 h 144"/>
              <a:gd name="T10" fmla="*/ 2147483646 w 143"/>
              <a:gd name="T11" fmla="*/ 2147483646 h 144"/>
              <a:gd name="T12" fmla="*/ 2147483646 w 143"/>
              <a:gd name="T13" fmla="*/ 2147483646 h 144"/>
              <a:gd name="T14" fmla="*/ 2147483646 w 143"/>
              <a:gd name="T15" fmla="*/ 2147483646 h 144"/>
              <a:gd name="T16" fmla="*/ 2147483646 w 143"/>
              <a:gd name="T17" fmla="*/ 2147483646 h 144"/>
              <a:gd name="T18" fmla="*/ 2147483646 w 143"/>
              <a:gd name="T19" fmla="*/ 2147483646 h 144"/>
              <a:gd name="T20" fmla="*/ 2147483646 w 143"/>
              <a:gd name="T21" fmla="*/ 2147483646 h 144"/>
              <a:gd name="T22" fmla="*/ 2147483646 w 143"/>
              <a:gd name="T23" fmla="*/ 2147483646 h 144"/>
              <a:gd name="T24" fmla="*/ 2147483646 w 143"/>
              <a:gd name="T25" fmla="*/ 2147483646 h 144"/>
              <a:gd name="T26" fmla="*/ 2147483646 w 143"/>
              <a:gd name="T27" fmla="*/ 2147483646 h 144"/>
              <a:gd name="T28" fmla="*/ 2147483646 w 143"/>
              <a:gd name="T29" fmla="*/ 2147483646 h 144"/>
              <a:gd name="T30" fmla="*/ 2147483646 w 143"/>
              <a:gd name="T31" fmla="*/ 2147483646 h 144"/>
              <a:gd name="T32" fmla="*/ 0 w 143"/>
              <a:gd name="T33" fmla="*/ 2147483646 h 144"/>
              <a:gd name="T34" fmla="*/ 2147483646 w 143"/>
              <a:gd name="T35" fmla="*/ 2147483646 h 144"/>
              <a:gd name="T36" fmla="*/ 2147483646 w 143"/>
              <a:gd name="T37" fmla="*/ 2147483646 h 144"/>
              <a:gd name="T38" fmla="*/ 2147483646 w 143"/>
              <a:gd name="T39" fmla="*/ 2147483646 h 144"/>
              <a:gd name="T40" fmla="*/ 2147483646 w 143"/>
              <a:gd name="T41" fmla="*/ 2147483646 h 144"/>
              <a:gd name="T42" fmla="*/ 2147483646 w 143"/>
              <a:gd name="T43" fmla="*/ 2147483646 h 144"/>
              <a:gd name="T44" fmla="*/ 2147483646 w 143"/>
              <a:gd name="T45" fmla="*/ 2147483646 h 144"/>
              <a:gd name="T46" fmla="*/ 2147483646 w 143"/>
              <a:gd name="T47" fmla="*/ 2147483646 h 144"/>
              <a:gd name="T48" fmla="*/ 2147483646 w 143"/>
              <a:gd name="T49" fmla="*/ 2147483646 h 144"/>
              <a:gd name="T50" fmla="*/ 2147483646 w 143"/>
              <a:gd name="T51" fmla="*/ 2147483646 h 144"/>
              <a:gd name="T52" fmla="*/ 2147483646 w 143"/>
              <a:gd name="T53" fmla="*/ 2147483646 h 144"/>
              <a:gd name="T54" fmla="*/ 2147483646 w 143"/>
              <a:gd name="T55" fmla="*/ 2147483646 h 144"/>
              <a:gd name="T56" fmla="*/ 2147483646 w 143"/>
              <a:gd name="T57" fmla="*/ 2147483646 h 144"/>
              <a:gd name="T58" fmla="*/ 2147483646 w 143"/>
              <a:gd name="T59" fmla="*/ 2147483646 h 144"/>
              <a:gd name="T60" fmla="*/ 2147483646 w 143"/>
              <a:gd name="T61" fmla="*/ 2147483646 h 144"/>
              <a:gd name="T62" fmla="*/ 2147483646 w 143"/>
              <a:gd name="T63" fmla="*/ 2147483646 h 144"/>
              <a:gd name="T64" fmla="*/ 2147483646 w 143"/>
              <a:gd name="T65" fmla="*/ 2147483646 h 144"/>
              <a:gd name="T66" fmla="*/ 2147483646 w 143"/>
              <a:gd name="T67" fmla="*/ 2147483646 h 144"/>
              <a:gd name="T68" fmla="*/ 2147483646 w 143"/>
              <a:gd name="T69" fmla="*/ 2147483646 h 144"/>
              <a:gd name="T70" fmla="*/ 2147483646 w 143"/>
              <a:gd name="T71" fmla="*/ 2147483646 h 144"/>
              <a:gd name="T72" fmla="*/ 2147483646 w 143"/>
              <a:gd name="T73" fmla="*/ 2147483646 h 1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43" h="144">
                <a:moveTo>
                  <a:pt x="70" y="40"/>
                </a:moveTo>
                <a:cubicBezTo>
                  <a:pt x="75" y="41"/>
                  <a:pt x="80" y="42"/>
                  <a:pt x="84" y="45"/>
                </a:cubicBezTo>
                <a:cubicBezTo>
                  <a:pt x="79" y="50"/>
                  <a:pt x="79" y="50"/>
                  <a:pt x="79" y="50"/>
                </a:cubicBezTo>
                <a:cubicBezTo>
                  <a:pt x="76" y="49"/>
                  <a:pt x="73" y="48"/>
                  <a:pt x="70" y="47"/>
                </a:cubicBezTo>
                <a:cubicBezTo>
                  <a:pt x="70" y="61"/>
                  <a:pt x="70" y="61"/>
                  <a:pt x="70" y="61"/>
                </a:cubicBezTo>
                <a:cubicBezTo>
                  <a:pt x="72" y="62"/>
                  <a:pt x="74" y="63"/>
                  <a:pt x="75" y="64"/>
                </a:cubicBezTo>
                <a:cubicBezTo>
                  <a:pt x="106" y="32"/>
                  <a:pt x="106" y="32"/>
                  <a:pt x="106" y="32"/>
                </a:cubicBezTo>
                <a:cubicBezTo>
                  <a:pt x="105" y="18"/>
                  <a:pt x="105" y="18"/>
                  <a:pt x="105" y="18"/>
                </a:cubicBezTo>
                <a:cubicBezTo>
                  <a:pt x="123" y="0"/>
                  <a:pt x="123" y="0"/>
                  <a:pt x="123" y="0"/>
                </a:cubicBezTo>
                <a:cubicBezTo>
                  <a:pt x="125" y="19"/>
                  <a:pt x="125" y="19"/>
                  <a:pt x="125" y="19"/>
                </a:cubicBezTo>
                <a:cubicBezTo>
                  <a:pt x="143" y="21"/>
                  <a:pt x="143" y="21"/>
                  <a:pt x="143" y="21"/>
                </a:cubicBezTo>
                <a:cubicBezTo>
                  <a:pt x="125" y="39"/>
                  <a:pt x="125" y="39"/>
                  <a:pt x="125" y="39"/>
                </a:cubicBezTo>
                <a:cubicBezTo>
                  <a:pt x="111" y="37"/>
                  <a:pt x="111" y="37"/>
                  <a:pt x="111" y="37"/>
                </a:cubicBezTo>
                <a:cubicBezTo>
                  <a:pt x="80" y="68"/>
                  <a:pt x="80" y="68"/>
                  <a:pt x="80" y="68"/>
                </a:cubicBezTo>
                <a:cubicBezTo>
                  <a:pt x="81" y="70"/>
                  <a:pt x="82" y="72"/>
                  <a:pt x="82" y="74"/>
                </a:cubicBezTo>
                <a:cubicBezTo>
                  <a:pt x="96" y="74"/>
                  <a:pt x="96" y="74"/>
                  <a:pt x="96" y="74"/>
                </a:cubicBezTo>
                <a:cubicBezTo>
                  <a:pt x="96" y="70"/>
                  <a:pt x="95" y="67"/>
                  <a:pt x="94" y="65"/>
                </a:cubicBezTo>
                <a:cubicBezTo>
                  <a:pt x="99" y="59"/>
                  <a:pt x="99" y="59"/>
                  <a:pt x="99" y="59"/>
                </a:cubicBezTo>
                <a:cubicBezTo>
                  <a:pt x="101" y="64"/>
                  <a:pt x="103" y="69"/>
                  <a:pt x="103" y="74"/>
                </a:cubicBezTo>
                <a:cubicBezTo>
                  <a:pt x="117" y="74"/>
                  <a:pt x="117" y="74"/>
                  <a:pt x="117" y="74"/>
                </a:cubicBezTo>
                <a:cubicBezTo>
                  <a:pt x="116" y="65"/>
                  <a:pt x="114" y="56"/>
                  <a:pt x="109" y="49"/>
                </a:cubicBezTo>
                <a:cubicBezTo>
                  <a:pt x="114" y="44"/>
                  <a:pt x="114" y="44"/>
                  <a:pt x="114" y="44"/>
                </a:cubicBezTo>
                <a:cubicBezTo>
                  <a:pt x="114" y="45"/>
                  <a:pt x="114" y="45"/>
                  <a:pt x="114" y="45"/>
                </a:cubicBezTo>
                <a:cubicBezTo>
                  <a:pt x="120" y="53"/>
                  <a:pt x="123" y="63"/>
                  <a:pt x="124" y="74"/>
                </a:cubicBezTo>
                <a:cubicBezTo>
                  <a:pt x="133" y="74"/>
                  <a:pt x="133" y="74"/>
                  <a:pt x="133" y="74"/>
                </a:cubicBezTo>
                <a:cubicBezTo>
                  <a:pt x="133" y="81"/>
                  <a:pt x="133" y="81"/>
                  <a:pt x="133" y="81"/>
                </a:cubicBezTo>
                <a:cubicBezTo>
                  <a:pt x="124" y="81"/>
                  <a:pt x="124" y="81"/>
                  <a:pt x="124" y="81"/>
                </a:cubicBezTo>
                <a:cubicBezTo>
                  <a:pt x="122" y="110"/>
                  <a:pt x="99" y="133"/>
                  <a:pt x="70" y="135"/>
                </a:cubicBezTo>
                <a:cubicBezTo>
                  <a:pt x="70" y="144"/>
                  <a:pt x="70" y="144"/>
                  <a:pt x="70" y="144"/>
                </a:cubicBezTo>
                <a:cubicBezTo>
                  <a:pt x="63" y="144"/>
                  <a:pt x="63" y="144"/>
                  <a:pt x="63" y="144"/>
                </a:cubicBezTo>
                <a:cubicBezTo>
                  <a:pt x="63" y="135"/>
                  <a:pt x="63" y="135"/>
                  <a:pt x="63" y="135"/>
                </a:cubicBezTo>
                <a:cubicBezTo>
                  <a:pt x="34" y="133"/>
                  <a:pt x="11" y="110"/>
                  <a:pt x="9" y="81"/>
                </a:cubicBezTo>
                <a:cubicBezTo>
                  <a:pt x="0" y="81"/>
                  <a:pt x="0" y="81"/>
                  <a:pt x="0" y="81"/>
                </a:cubicBezTo>
                <a:cubicBezTo>
                  <a:pt x="0" y="74"/>
                  <a:pt x="0" y="74"/>
                  <a:pt x="0" y="74"/>
                </a:cubicBezTo>
                <a:cubicBezTo>
                  <a:pt x="9" y="74"/>
                  <a:pt x="9" y="74"/>
                  <a:pt x="9" y="74"/>
                </a:cubicBezTo>
                <a:cubicBezTo>
                  <a:pt x="11" y="45"/>
                  <a:pt x="34" y="21"/>
                  <a:pt x="63" y="20"/>
                </a:cubicBezTo>
                <a:cubicBezTo>
                  <a:pt x="63" y="10"/>
                  <a:pt x="63" y="10"/>
                  <a:pt x="63" y="10"/>
                </a:cubicBezTo>
                <a:cubicBezTo>
                  <a:pt x="70" y="10"/>
                  <a:pt x="70" y="10"/>
                  <a:pt x="70" y="10"/>
                </a:cubicBezTo>
                <a:cubicBezTo>
                  <a:pt x="70" y="20"/>
                  <a:pt x="70" y="20"/>
                  <a:pt x="70" y="20"/>
                </a:cubicBezTo>
                <a:cubicBezTo>
                  <a:pt x="81" y="20"/>
                  <a:pt x="91" y="24"/>
                  <a:pt x="99" y="30"/>
                </a:cubicBezTo>
                <a:cubicBezTo>
                  <a:pt x="99" y="30"/>
                  <a:pt x="99" y="30"/>
                  <a:pt x="99" y="30"/>
                </a:cubicBezTo>
                <a:cubicBezTo>
                  <a:pt x="94" y="35"/>
                  <a:pt x="94" y="35"/>
                  <a:pt x="94" y="35"/>
                </a:cubicBezTo>
                <a:cubicBezTo>
                  <a:pt x="87" y="30"/>
                  <a:pt x="79" y="27"/>
                  <a:pt x="70" y="27"/>
                </a:cubicBezTo>
                <a:cubicBezTo>
                  <a:pt x="70" y="40"/>
                  <a:pt x="70" y="40"/>
                  <a:pt x="70" y="40"/>
                </a:cubicBezTo>
                <a:close/>
                <a:moveTo>
                  <a:pt x="82" y="81"/>
                </a:moveTo>
                <a:cubicBezTo>
                  <a:pt x="81" y="87"/>
                  <a:pt x="76" y="92"/>
                  <a:pt x="70" y="93"/>
                </a:cubicBezTo>
                <a:cubicBezTo>
                  <a:pt x="70" y="107"/>
                  <a:pt x="70" y="107"/>
                  <a:pt x="70" y="107"/>
                </a:cubicBezTo>
                <a:cubicBezTo>
                  <a:pt x="84" y="105"/>
                  <a:pt x="95" y="94"/>
                  <a:pt x="96" y="81"/>
                </a:cubicBezTo>
                <a:cubicBezTo>
                  <a:pt x="82" y="81"/>
                  <a:pt x="82" y="81"/>
                  <a:pt x="82" y="81"/>
                </a:cubicBezTo>
                <a:close/>
                <a:moveTo>
                  <a:pt x="63" y="93"/>
                </a:moveTo>
                <a:cubicBezTo>
                  <a:pt x="57" y="92"/>
                  <a:pt x="52" y="87"/>
                  <a:pt x="51" y="81"/>
                </a:cubicBezTo>
                <a:cubicBezTo>
                  <a:pt x="37" y="81"/>
                  <a:pt x="37" y="81"/>
                  <a:pt x="37" y="81"/>
                </a:cubicBezTo>
                <a:cubicBezTo>
                  <a:pt x="38" y="94"/>
                  <a:pt x="49" y="105"/>
                  <a:pt x="63" y="107"/>
                </a:cubicBezTo>
                <a:cubicBezTo>
                  <a:pt x="63" y="93"/>
                  <a:pt x="63" y="93"/>
                  <a:pt x="63" y="93"/>
                </a:cubicBezTo>
                <a:close/>
                <a:moveTo>
                  <a:pt x="51" y="74"/>
                </a:moveTo>
                <a:cubicBezTo>
                  <a:pt x="52" y="68"/>
                  <a:pt x="57" y="63"/>
                  <a:pt x="63" y="61"/>
                </a:cubicBezTo>
                <a:cubicBezTo>
                  <a:pt x="63" y="47"/>
                  <a:pt x="63" y="47"/>
                  <a:pt x="63" y="47"/>
                </a:cubicBezTo>
                <a:cubicBezTo>
                  <a:pt x="49" y="49"/>
                  <a:pt x="38" y="60"/>
                  <a:pt x="37" y="74"/>
                </a:cubicBezTo>
                <a:cubicBezTo>
                  <a:pt x="51" y="74"/>
                  <a:pt x="51" y="74"/>
                  <a:pt x="51" y="74"/>
                </a:cubicBezTo>
                <a:close/>
                <a:moveTo>
                  <a:pt x="63" y="27"/>
                </a:moveTo>
                <a:cubicBezTo>
                  <a:pt x="38" y="28"/>
                  <a:pt x="18" y="49"/>
                  <a:pt x="16" y="74"/>
                </a:cubicBezTo>
                <a:cubicBezTo>
                  <a:pt x="30" y="74"/>
                  <a:pt x="30" y="74"/>
                  <a:pt x="30" y="74"/>
                </a:cubicBezTo>
                <a:cubicBezTo>
                  <a:pt x="31" y="56"/>
                  <a:pt x="45" y="42"/>
                  <a:pt x="63" y="40"/>
                </a:cubicBezTo>
                <a:cubicBezTo>
                  <a:pt x="63" y="27"/>
                  <a:pt x="63" y="27"/>
                  <a:pt x="63" y="27"/>
                </a:cubicBezTo>
                <a:close/>
                <a:moveTo>
                  <a:pt x="63" y="128"/>
                </a:moveTo>
                <a:cubicBezTo>
                  <a:pt x="63" y="114"/>
                  <a:pt x="63" y="114"/>
                  <a:pt x="63" y="114"/>
                </a:cubicBezTo>
                <a:cubicBezTo>
                  <a:pt x="45" y="112"/>
                  <a:pt x="31" y="98"/>
                  <a:pt x="30" y="81"/>
                </a:cubicBezTo>
                <a:cubicBezTo>
                  <a:pt x="16" y="81"/>
                  <a:pt x="16" y="81"/>
                  <a:pt x="16" y="81"/>
                </a:cubicBezTo>
                <a:cubicBezTo>
                  <a:pt x="18" y="106"/>
                  <a:pt x="38" y="126"/>
                  <a:pt x="63" y="128"/>
                </a:cubicBezTo>
                <a:close/>
                <a:moveTo>
                  <a:pt x="70" y="114"/>
                </a:moveTo>
                <a:cubicBezTo>
                  <a:pt x="70" y="128"/>
                  <a:pt x="70" y="128"/>
                  <a:pt x="70" y="128"/>
                </a:cubicBezTo>
                <a:cubicBezTo>
                  <a:pt x="95" y="126"/>
                  <a:pt x="115" y="106"/>
                  <a:pt x="117" y="81"/>
                </a:cubicBezTo>
                <a:cubicBezTo>
                  <a:pt x="103" y="81"/>
                  <a:pt x="103" y="81"/>
                  <a:pt x="103" y="81"/>
                </a:cubicBezTo>
                <a:cubicBezTo>
                  <a:pt x="102" y="98"/>
                  <a:pt x="88" y="112"/>
                  <a:pt x="70" y="1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prstClr val="black"/>
              </a:solidFill>
              <a:latin typeface="Arial" panose="020B0604020202020204"/>
              <a:ea typeface="宋体" panose="02010600030101010101" pitchFamily="2" charset="-122"/>
            </a:endParaRPr>
          </a:p>
        </p:txBody>
      </p:sp>
      <p:sp>
        <p:nvSpPr>
          <p:cNvPr id="24" name="文本框 18"/>
          <p:cNvSpPr txBox="1"/>
          <p:nvPr/>
        </p:nvSpPr>
        <p:spPr>
          <a:xfrm>
            <a:off x="5081355" y="2360375"/>
            <a:ext cx="776287" cy="398780"/>
          </a:xfrm>
          <a:prstGeom prst="rect">
            <a:avLst/>
          </a:prstGeom>
          <a:noFill/>
        </p:spPr>
        <p:txBody>
          <a:bodyPr wrap="square">
            <a:spAutoFit/>
          </a:bodyPr>
          <a:lstStyle/>
          <a:p>
            <a:pPr>
              <a:defRPr/>
            </a:pPr>
            <a:r>
              <a:rPr lang="zh-CN" altLang="en-US" sz="2000" b="1" kern="0" dirty="0">
                <a:solidFill>
                  <a:prstClr val="white"/>
                </a:solidFill>
                <a:latin typeface="微软雅黑" panose="020B0503020204020204" pitchFamily="34" charset="-122"/>
                <a:ea typeface="微软雅黑" panose="020B0503020204020204" pitchFamily="34" charset="-122"/>
                <a:cs typeface="等线" panose="02010600030101010101" charset="-122"/>
              </a:rPr>
              <a:t>降本</a:t>
            </a:r>
            <a:endParaRPr lang="zh-CN" altLang="en-US" sz="2000" b="1" kern="0" dirty="0">
              <a:solidFill>
                <a:prstClr val="white"/>
              </a:solidFill>
              <a:latin typeface="微软雅黑" panose="020B0503020204020204" pitchFamily="34" charset="-122"/>
              <a:ea typeface="微软雅黑" panose="020B0503020204020204" pitchFamily="34" charset="-122"/>
              <a:cs typeface="等线" panose="02010600030101010101" charset="-122"/>
            </a:endParaRPr>
          </a:p>
        </p:txBody>
      </p:sp>
      <p:sp>
        <p:nvSpPr>
          <p:cNvPr id="25" name="文本框 19"/>
          <p:cNvSpPr txBox="1">
            <a:spLocks noChangeArrowheads="1"/>
          </p:cNvSpPr>
          <p:nvPr/>
        </p:nvSpPr>
        <p:spPr bwMode="auto">
          <a:xfrm>
            <a:off x="6267217" y="2354025"/>
            <a:ext cx="7905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nSpc>
                <a:spcPct val="100000"/>
              </a:lnSpc>
              <a:spcBef>
                <a:spcPct val="0"/>
              </a:spcBef>
              <a:buFontTx/>
              <a:buNone/>
            </a:pPr>
            <a:r>
              <a:rPr lang="zh-CN" altLang="en-US" sz="2000" b="1" dirty="0">
                <a:solidFill>
                  <a:srgbClr val="FFFFFF"/>
                </a:solidFill>
                <a:latin typeface="微软雅黑" panose="020B0503020204020204" pitchFamily="34" charset="-122"/>
                <a:ea typeface="微软雅黑" panose="020B0503020204020204" pitchFamily="34" charset="-122"/>
              </a:rPr>
              <a:t>增效</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45" name="文本框 20"/>
          <p:cNvSpPr txBox="1">
            <a:spLocks noChangeArrowheads="1"/>
          </p:cNvSpPr>
          <p:nvPr/>
        </p:nvSpPr>
        <p:spPr bwMode="auto">
          <a:xfrm>
            <a:off x="5601102" y="3594291"/>
            <a:ext cx="7588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nSpc>
                <a:spcPct val="100000"/>
              </a:lnSpc>
              <a:spcBef>
                <a:spcPct val="0"/>
              </a:spcBef>
              <a:buFontTx/>
              <a:buNone/>
            </a:pPr>
            <a:r>
              <a:rPr lang="zh-CN" altLang="en-US" sz="2000" b="1" dirty="0">
                <a:solidFill>
                  <a:srgbClr val="FFFFFF"/>
                </a:solidFill>
                <a:latin typeface="微软雅黑" panose="020B0503020204020204" pitchFamily="34" charset="-122"/>
                <a:ea typeface="微软雅黑" panose="020B0503020204020204" pitchFamily="34" charset="-122"/>
              </a:rPr>
              <a:t>合规</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46" name="TextBox 11"/>
          <p:cNvSpPr txBox="1">
            <a:spLocks noChangeArrowheads="1"/>
          </p:cNvSpPr>
          <p:nvPr/>
        </p:nvSpPr>
        <p:spPr bwMode="auto">
          <a:xfrm flipH="1">
            <a:off x="783590" y="1832610"/>
            <a:ext cx="3817620" cy="2474595"/>
          </a:xfrm>
          <a:prstGeom prst="rect">
            <a:avLst/>
          </a:prstGeom>
          <a:solidFill>
            <a:srgbClr val="FFFFFF"/>
          </a:solidFill>
          <a:ln w="12700" cap="flat" cmpd="sng" algn="ctr">
            <a:noFill/>
            <a:prstDash val="solid"/>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en-US" altLang="zh-CN" sz="2000" b="1" kern="0" noProof="0" dirty="0">
                <a:ln>
                  <a:noFill/>
                </a:ln>
                <a:solidFill>
                  <a:schemeClr val="accent1"/>
                </a:solidFill>
                <a:effectLst/>
                <a:uLnTx/>
                <a:uFillTx/>
                <a:latin typeface="微软雅黑" panose="020B0503020204020204" pitchFamily="34" charset="-122"/>
                <a:ea typeface="微软雅黑" panose="020B0503020204020204" pitchFamily="34" charset="-122"/>
                <a:sym typeface="+mn-lt"/>
              </a:rPr>
              <a:t>    </a:t>
            </a:r>
            <a:r>
              <a:rPr lang="zh-CN" altLang="en-US" sz="2000" b="1" kern="0" noProof="0" dirty="0">
                <a:ln>
                  <a:noFill/>
                </a:ln>
                <a:solidFill>
                  <a:schemeClr val="accent1">
                    <a:lumMod val="75000"/>
                  </a:schemeClr>
                </a:solidFill>
                <a:effectLst/>
                <a:uLnTx/>
                <a:uFillTx/>
                <a:latin typeface="微软雅黑" panose="020B0503020204020204" pitchFamily="34" charset="-122"/>
                <a:ea typeface="微软雅黑" panose="020B0503020204020204" pitchFamily="34" charset="-122"/>
                <a:sym typeface="+mn-lt"/>
              </a:rPr>
              <a:t>节省换炭成本</a:t>
            </a:r>
            <a:r>
              <a:rPr kumimoji="0" lang="en-US" altLang="zh-CN" sz="2000" b="1" i="0" u="none" strike="noStrike" kern="0" cap="none" spc="0" normalizeH="0" baseline="0" noProof="0" dirty="0">
                <a:ln>
                  <a:noFill/>
                </a:ln>
                <a:solidFill>
                  <a:schemeClr val="accent1">
                    <a:lumMod val="75000"/>
                  </a:schemeClr>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a:t>
            </a:r>
            <a:endParaRPr kumimoji="0" lang="en-US" altLang="zh-CN" sz="20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285750" marR="0" lvl="0" indent="-285750" defTabSz="914400" eaLnBrk="1" fontAlgn="auto" hangingPunct="1">
              <a:lnSpc>
                <a:spcPct val="130000"/>
              </a:lnSpc>
              <a:spcBef>
                <a:spcPts val="0"/>
              </a:spcBef>
              <a:spcAft>
                <a:spcPts val="0"/>
              </a:spcAft>
              <a:buClrTx/>
              <a:buSzTx/>
              <a:buFont typeface="Arial" panose="020B0604020202020204" pitchFamily="34" charset="0"/>
              <a:buChar char="•"/>
              <a:defRPr/>
            </a:pPr>
            <a:r>
              <a:rPr kumimoji="0" lang="zh-CN" altLang="en-US" sz="18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对活性炭物尽其用，至其吸附完全饱和再更换，比政策要求的换炭周期更长（超过500小时或3个月），减少换炭次数，降低采购成本</a:t>
            </a:r>
            <a:r>
              <a:rPr lang="zh-CN" altLang="en-US"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en-US" sz="18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7" name="TextBox 11"/>
          <p:cNvSpPr txBox="1">
            <a:spLocks noChangeArrowheads="1"/>
          </p:cNvSpPr>
          <p:nvPr/>
        </p:nvSpPr>
        <p:spPr bwMode="auto">
          <a:xfrm flipH="1">
            <a:off x="7571898" y="1832664"/>
            <a:ext cx="3611563" cy="1816735"/>
          </a:xfrm>
          <a:prstGeom prst="rect">
            <a:avLst/>
          </a:prstGeom>
          <a:solidFill>
            <a:srgbClr val="FFFFFF"/>
          </a:solidFill>
          <a:ln w="12700" cap="flat" cmpd="sng" algn="ctr">
            <a:noFill/>
            <a:prstDash val="solid"/>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20000"/>
              </a:lnSpc>
              <a:spcBef>
                <a:spcPts val="0"/>
              </a:spcBef>
              <a:spcAft>
                <a:spcPts val="0"/>
              </a:spcAft>
              <a:buClrTx/>
              <a:buSzTx/>
              <a:buFontTx/>
              <a:buNone/>
              <a:defRPr/>
            </a:pPr>
            <a:r>
              <a:rPr lang="en-US" altLang="zh-CN" sz="2000" b="1" kern="0" noProof="0" dirty="0">
                <a:ln>
                  <a:noFill/>
                </a:ln>
                <a:solidFill>
                  <a:schemeClr val="accent1"/>
                </a:solidFill>
                <a:effectLst/>
                <a:uLnTx/>
                <a:uFillTx/>
                <a:latin typeface="微软雅黑" panose="020B0503020204020204" pitchFamily="34" charset="-122"/>
                <a:ea typeface="微软雅黑" panose="020B0503020204020204" pitchFamily="34" charset="-122"/>
                <a:sym typeface="+mn-lt"/>
              </a:rPr>
              <a:t>    </a:t>
            </a:r>
            <a:r>
              <a:rPr lang="zh-CN" altLang="en-US" sz="2000" b="1" kern="0" noProof="0" dirty="0">
                <a:ln>
                  <a:noFill/>
                </a:ln>
                <a:solidFill>
                  <a:schemeClr val="accent1">
                    <a:lumMod val="60000"/>
                    <a:lumOff val="40000"/>
                  </a:schemeClr>
                </a:solidFill>
                <a:effectLst/>
                <a:uLnTx/>
                <a:uFillTx/>
                <a:latin typeface="微软雅黑" panose="020B0503020204020204" pitchFamily="34" charset="-122"/>
                <a:ea typeface="微软雅黑" panose="020B0503020204020204" pitchFamily="34" charset="-122"/>
                <a:sym typeface="+mn-lt"/>
              </a:rPr>
              <a:t>避免执法罚款</a:t>
            </a:r>
            <a:endParaRPr kumimoji="0" lang="zh-CN" altLang="en-US" sz="2000" b="1" i="0" u="none" strike="noStrike" kern="0" cap="none" spc="0" normalizeH="0" baseline="0" noProof="0" dirty="0">
              <a:ln>
                <a:noFill/>
              </a:ln>
              <a:solidFill>
                <a:schemeClr val="accent1">
                  <a:lumMod val="60000"/>
                  <a:lumOff val="40000"/>
                </a:schemeClr>
              </a:solidFill>
              <a:effectLst/>
              <a:uLnTx/>
              <a:uFillTx/>
              <a:latin typeface="微软雅黑" panose="020B0503020204020204" pitchFamily="34" charset="-122"/>
              <a:ea typeface="微软雅黑" panose="020B0503020204020204" pitchFamily="34" charset="-122"/>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285750" marR="0" lvl="0" indent="-285750" defTabSz="914400" eaLnBrk="1" fontAlgn="auto" hangingPunct="1">
              <a:lnSpc>
                <a:spcPct val="130000"/>
              </a:lnSpc>
              <a:spcBef>
                <a:spcPts val="0"/>
              </a:spcBef>
              <a:spcAft>
                <a:spcPts val="0"/>
              </a:spcAft>
              <a:buClrTx/>
              <a:buSzTx/>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cs typeface="+mn-ea"/>
                <a:sym typeface="+mn-lt"/>
              </a:rPr>
              <a:t>通过规范活性炭吸附设施预警问题后，符合政策要求，面对执法检查可实现无事不扰。</a:t>
            </a:r>
            <a:endParaRPr kumimoji="0" lang="zh-CN" altLang="en-US" sz="18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1" name="TextBox 11"/>
          <p:cNvSpPr txBox="1">
            <a:spLocks noChangeArrowheads="1"/>
          </p:cNvSpPr>
          <p:nvPr/>
        </p:nvSpPr>
        <p:spPr bwMode="auto">
          <a:xfrm flipH="1">
            <a:off x="4069080" y="4927600"/>
            <a:ext cx="4545330" cy="1395095"/>
          </a:xfrm>
          <a:prstGeom prst="rect">
            <a:avLst/>
          </a:prstGeom>
          <a:solidFill>
            <a:srgbClr val="FFFFFF"/>
          </a:solidFill>
          <a:ln w="12700" cap="flat" cmpd="sng" algn="ctr">
            <a:noFill/>
            <a:prstDash val="solid"/>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r>
              <a:rPr lang="en-US" altLang="zh-CN" sz="2000" b="1" kern="0" noProof="0" dirty="0">
                <a:ln>
                  <a:noFill/>
                </a:ln>
                <a:solidFill>
                  <a:schemeClr val="accent1"/>
                </a:solidFill>
                <a:effectLst/>
                <a:uLnTx/>
                <a:uFillTx/>
                <a:latin typeface="微软雅黑" panose="020B0503020204020204" pitchFamily="34" charset="-122"/>
                <a:ea typeface="微软雅黑" panose="020B0503020204020204" pitchFamily="34" charset="-122"/>
                <a:sym typeface="+mn-lt"/>
              </a:rPr>
              <a:t>   </a:t>
            </a:r>
            <a:r>
              <a:rPr lang="zh-CN" altLang="en-US" sz="2000" b="1" kern="0" noProof="0" dirty="0">
                <a:ln>
                  <a:noFill/>
                </a:ln>
                <a:solidFill>
                  <a:schemeClr val="accent1"/>
                </a:solidFill>
                <a:effectLst/>
                <a:uLnTx/>
                <a:uFillTx/>
                <a:latin typeface="微软雅黑" panose="020B0503020204020204" pitchFamily="34" charset="-122"/>
                <a:ea typeface="微软雅黑" panose="020B0503020204020204" pitchFamily="34" charset="-122"/>
                <a:sym typeface="+mn-lt"/>
              </a:rPr>
              <a:t>节省人工成本</a:t>
            </a:r>
            <a:endParaRPr kumimoji="0" lang="zh-CN" altLang="en-US" sz="20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a:p>
            <a:pPr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altLang="zh-CN" sz="1800" b="0"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285750" marR="0" lvl="0" indent="-285750" defTabSz="914400" eaLnBrk="1" fontAlgn="auto" hangingPunct="1">
              <a:lnSpc>
                <a:spcPct val="130000"/>
              </a:lnSpc>
              <a:spcBef>
                <a:spcPts val="0"/>
              </a:spcBef>
              <a:spcAft>
                <a:spcPts val="0"/>
              </a:spcAft>
              <a:buClrTx/>
              <a:buSzTx/>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自动生成完整、规范化的电子台账，提升企业管理效能，减少纸质材料浪费。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lt"/>
              </a:rPr>
              <a:t> </a:t>
            </a:r>
            <a:endParaRPr kumimoji="0" lang="zh-CN" altLang="en-US" sz="18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1" name="图形 25"/>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6251365" y="3713961"/>
            <a:ext cx="180000" cy="180000"/>
          </a:xfrm>
          <a:prstGeom prst="rect">
            <a:avLst/>
          </a:prstGeom>
        </p:spPr>
      </p:pic>
      <p:pic>
        <p:nvPicPr>
          <p:cNvPr id="76" name="PA_图片 2" descr="C:\Users\Administrator\Desktop\f7d7060f540b6677161820d233704db5.png"/>
          <p:cNvPicPr>
            <a:picLocks noChangeAspect="1" noChangeArrowheads="1"/>
          </p:cNvPicPr>
          <p:nvPr>
            <p:custDataLst>
              <p:tags r:id="rId3"/>
            </p:custDataLst>
          </p:nvPr>
        </p:nvPicPr>
        <p:blipFill>
          <a:blip r:embed="rId4" cstate="print">
            <a:grayscl/>
            <a:extLst>
              <a:ext uri="{28A0092B-C50C-407E-A947-70E740481C1C}">
                <a14:useLocalDpi xmlns:a14="http://schemas.microsoft.com/office/drawing/2010/main" val="0"/>
              </a:ext>
            </a:extLst>
          </a:blip>
          <a:srcRect l="36204" t="-4213" r="18197" b="23863"/>
          <a:stretch>
            <a:fillRect/>
          </a:stretch>
        </p:blipFill>
        <p:spPr bwMode="auto">
          <a:xfrm>
            <a:off x="635635" y="1828165"/>
            <a:ext cx="374015" cy="525780"/>
          </a:xfrm>
          <a:prstGeom prst="rect">
            <a:avLst/>
          </a:prstGeom>
          <a:noFill/>
          <a:extLst>
            <a:ext uri="{909E8E84-426E-40DD-AFC4-6F175D3DCCD1}">
              <a14:hiddenFill xmlns:a14="http://schemas.microsoft.com/office/drawing/2010/main">
                <a:solidFill>
                  <a:srgbClr val="FFFFFF"/>
                </a:solidFill>
              </a14:hiddenFill>
            </a:ext>
          </a:extLst>
        </p:spPr>
      </p:pic>
      <p:pic>
        <p:nvPicPr>
          <p:cNvPr id="79" name="PA_图片 2" descr="C:\Users\Administrator\Desktop\f7d7060f540b6677161820d233704db5.png"/>
          <p:cNvPicPr>
            <a:picLocks noChangeAspect="1" noChangeArrowheads="1"/>
          </p:cNvPicPr>
          <p:nvPr>
            <p:custDataLst>
              <p:tags r:id="rId5"/>
            </p:custDataLst>
          </p:nvPr>
        </p:nvPicPr>
        <p:blipFill>
          <a:blip r:embed="rId6" cstate="print">
            <a:grayscl/>
            <a:extLst>
              <a:ext uri="{28A0092B-C50C-407E-A947-70E740481C1C}">
                <a14:useLocalDpi xmlns:a14="http://schemas.microsoft.com/office/drawing/2010/main" val="0"/>
              </a:ext>
            </a:extLst>
          </a:blip>
          <a:srcRect l="36204" t="-4213" r="18197" b="23863"/>
          <a:stretch>
            <a:fillRect/>
          </a:stretch>
        </p:blipFill>
        <p:spPr bwMode="auto">
          <a:xfrm>
            <a:off x="3930015" y="4927600"/>
            <a:ext cx="374015" cy="492760"/>
          </a:xfrm>
          <a:prstGeom prst="rect">
            <a:avLst/>
          </a:prstGeom>
          <a:noFill/>
          <a:extLst>
            <a:ext uri="{909E8E84-426E-40DD-AFC4-6F175D3DCCD1}">
              <a14:hiddenFill xmlns:a14="http://schemas.microsoft.com/office/drawing/2010/main">
                <a:solidFill>
                  <a:srgbClr val="FFFFFF"/>
                </a:solidFill>
              </a14:hiddenFill>
            </a:ext>
          </a:extLst>
        </p:spPr>
      </p:pic>
      <p:pic>
        <p:nvPicPr>
          <p:cNvPr id="82" name="PA_图片 2" descr="C:\Users\Administrator\Desktop\f7d7060f540b6677161820d233704db5.png"/>
          <p:cNvPicPr>
            <a:picLocks noChangeAspect="1" noChangeArrowheads="1"/>
          </p:cNvPicPr>
          <p:nvPr>
            <p:custDataLst>
              <p:tags r:id="rId7"/>
            </p:custDataLst>
          </p:nvPr>
        </p:nvPicPr>
        <p:blipFill>
          <a:blip r:embed="rId6" cstate="print">
            <a:grayscl/>
            <a:extLst>
              <a:ext uri="{28A0092B-C50C-407E-A947-70E740481C1C}">
                <a14:useLocalDpi xmlns:a14="http://schemas.microsoft.com/office/drawing/2010/main" val="0"/>
              </a:ext>
            </a:extLst>
          </a:blip>
          <a:srcRect l="36204" t="-4213" r="18197" b="23863"/>
          <a:stretch>
            <a:fillRect/>
          </a:stretch>
        </p:blipFill>
        <p:spPr bwMode="auto">
          <a:xfrm>
            <a:off x="7425055" y="1828165"/>
            <a:ext cx="374015" cy="492760"/>
          </a:xfrm>
          <a:prstGeom prst="rect">
            <a:avLst/>
          </a:prstGeom>
          <a:noFill/>
          <a:extLst>
            <a:ext uri="{909E8E84-426E-40DD-AFC4-6F175D3DCCD1}">
              <a14:hiddenFill xmlns:a14="http://schemas.microsoft.com/office/drawing/2010/main">
                <a:solidFill>
                  <a:srgbClr val="FFFFFF"/>
                </a:solidFill>
              </a14:hiddenFill>
            </a:ext>
          </a:extLst>
        </p:spPr>
      </p:pic>
      <p:sp>
        <p:nvSpPr>
          <p:cNvPr id="70" name="标题 3"/>
          <p:cNvSpPr/>
          <p:nvPr>
            <p:custDataLst>
              <p:tags r:id="rId8"/>
            </p:custDataLst>
          </p:nvPr>
        </p:nvSpPr>
        <p:spPr>
          <a:xfrm>
            <a:off x="633730" y="953770"/>
            <a:ext cx="1514475" cy="487045"/>
          </a:xfrm>
          <a:prstGeom prst="rect">
            <a:avLst/>
          </a:prstGeom>
          <a:noFill/>
        </p:spPr>
        <p:txBody>
          <a:bodyPr vert="horz" wrap="square" lIns="91440" tIns="45720" rIns="91440" bIns="46800" rtlCol="0" anchor="b" anchorCtr="0">
            <a:noAutofit/>
          </a:bodyPr>
          <a:lstStyle>
            <a:lvl1pPr marL="0" marR="0" algn="l" defTabSz="914400" rtl="0" eaLnBrk="1" fontAlgn="auto" latinLnBrk="0" hangingPunct="1">
              <a:lnSpc>
                <a:spcPct val="100000"/>
              </a:lnSpc>
              <a:spcBef>
                <a:spcPct val="0"/>
              </a:spcBef>
              <a:buClrTx/>
              <a:buSzTx/>
              <a:buFontTx/>
              <a:buNone/>
              <a:defRPr kumimoji="0" lang="zh-CN" altLang="en-US" sz="5220" b="1" i="0" u="none" strike="noStrike" kern="1200" cap="none" spc="0" normalizeH="0" baseline="0" noProof="1" dirty="0">
                <a:ln w="25400">
                  <a:noFill/>
                </a:ln>
                <a:solidFill>
                  <a:schemeClr val="lt1"/>
                </a:solidFill>
                <a:uFillTx/>
                <a:latin typeface="Arial" panose="020B0604020202020204" pitchFamily="34" charset="0"/>
                <a:ea typeface="汉仪粗黑 简" charset="0"/>
                <a:cs typeface="汉仪雅酷黑简" panose="00020600040101010101" charset="-122"/>
              </a:defRPr>
            </a:lvl1pPr>
          </a:lstStyle>
          <a:p>
            <a:r>
              <a:rPr sz="2400">
                <a:solidFill>
                  <a:schemeClr val="tx1"/>
                </a:solidFill>
                <a:effectLst/>
                <a:latin typeface="微软雅黑" panose="020B0503020204020204" pitchFamily="34" charset="-122"/>
                <a:ea typeface="微软雅黑" panose="020B0503020204020204" pitchFamily="34" charset="-122"/>
              </a:rPr>
              <a:t>企业成效</a:t>
            </a:r>
            <a:endParaRPr sz="2400">
              <a:solidFill>
                <a:schemeClr val="tx1"/>
              </a:solidFill>
              <a:effectLst/>
              <a:latin typeface="微软雅黑" panose="020B0503020204020204" pitchFamily="34" charset="-122"/>
              <a:ea typeface="微软雅黑" panose="020B0503020204020204" pitchFamily="34" charset="-122"/>
            </a:endParaRPr>
          </a:p>
        </p:txBody>
      </p:sp>
    </p:spTree>
    <p:custDataLst>
      <p:tags r:id="rId9"/>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6409690"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二、</a:t>
            </a:r>
            <a:r>
              <a:rPr lang="zh-CN" altLang="en-US">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活性炭数智监控系统</a:t>
            </a:r>
            <a:endParaRPr lang="zh-CN" altLang="en-US"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标题 3"/>
          <p:cNvSpPr/>
          <p:nvPr>
            <p:custDataLst>
              <p:tags r:id="rId1"/>
            </p:custDataLst>
          </p:nvPr>
        </p:nvSpPr>
        <p:spPr>
          <a:xfrm>
            <a:off x="633730" y="934720"/>
            <a:ext cx="4743450" cy="487045"/>
          </a:xfrm>
          <a:prstGeom prst="rect">
            <a:avLst/>
          </a:prstGeom>
          <a:noFill/>
        </p:spPr>
        <p:txBody>
          <a:bodyPr vert="horz" wrap="square" lIns="91440" tIns="45720" rIns="91440" bIns="46800" rtlCol="0" anchor="b" anchorCtr="0">
            <a:noAutofit/>
          </a:bodyPr>
          <a:lstStyle>
            <a:lvl1pPr marL="0" marR="0" algn="l" defTabSz="914400" rtl="0" eaLnBrk="1" fontAlgn="auto" latinLnBrk="0" hangingPunct="1">
              <a:lnSpc>
                <a:spcPct val="100000"/>
              </a:lnSpc>
              <a:spcBef>
                <a:spcPct val="0"/>
              </a:spcBef>
              <a:buClrTx/>
              <a:buSzTx/>
              <a:buFontTx/>
              <a:buNone/>
              <a:defRPr kumimoji="0" lang="zh-CN" altLang="en-US" sz="5220" b="1" i="0" u="none" strike="noStrike" kern="1200" cap="none" spc="0" normalizeH="0" baseline="0" noProof="1" dirty="0">
                <a:ln w="25400">
                  <a:noFill/>
                </a:ln>
                <a:solidFill>
                  <a:schemeClr val="lt1"/>
                </a:solidFill>
                <a:uFillTx/>
                <a:latin typeface="Arial" panose="020B0604020202020204" pitchFamily="34" charset="0"/>
                <a:ea typeface="汉仪粗黑 简" charset="0"/>
                <a:cs typeface="汉仪雅酷黑简" panose="00020600040101010101" charset="-122"/>
              </a:defRPr>
            </a:lvl1pPr>
          </a:lstStyle>
          <a:p>
            <a:r>
              <a:rPr sz="2400">
                <a:solidFill>
                  <a:schemeClr val="tx1"/>
                </a:solidFill>
                <a:effectLst/>
                <a:latin typeface="微软雅黑" panose="020B0503020204020204" pitchFamily="34" charset="-122"/>
                <a:ea typeface="微软雅黑" panose="020B0503020204020204" pitchFamily="34" charset="-122"/>
              </a:rPr>
              <a:t>监管成</a:t>
            </a:r>
            <a:r>
              <a:rPr sz="2400">
                <a:solidFill>
                  <a:schemeClr val="tx1"/>
                </a:solidFill>
                <a:effectLst/>
                <a:latin typeface="微软雅黑" panose="020B0503020204020204" pitchFamily="34" charset="-122"/>
                <a:ea typeface="微软雅黑" panose="020B0503020204020204" pitchFamily="34" charset="-122"/>
              </a:rPr>
              <a:t>效</a:t>
            </a:r>
            <a:endParaRPr sz="2400">
              <a:solidFill>
                <a:schemeClr val="tx1"/>
              </a:solidFill>
              <a:effectLst/>
              <a:latin typeface="微软雅黑" panose="020B0503020204020204" pitchFamily="34" charset="-122"/>
              <a:ea typeface="微软雅黑" panose="020B0503020204020204" pitchFamily="34" charset="-122"/>
            </a:endParaRPr>
          </a:p>
        </p:txBody>
      </p:sp>
      <p:sp>
        <p:nvSpPr>
          <p:cNvPr id="2" name="矩形 1"/>
          <p:cNvSpPr/>
          <p:nvPr/>
        </p:nvSpPr>
        <p:spPr>
          <a:xfrm>
            <a:off x="351154" y="1895105"/>
            <a:ext cx="5113655" cy="1383665"/>
          </a:xfrm>
          <a:prstGeom prst="rect">
            <a:avLst/>
          </a:prstGeom>
          <a:effectLst>
            <a:softEdge rad="139700"/>
          </a:effectLst>
        </p:spPr>
        <p:txBody>
          <a:bodyPr wrap="square">
            <a:spAutoFit/>
          </a:bodyPr>
          <a:p>
            <a:pPr marL="285750" indent="-285750" algn="just">
              <a:lnSpc>
                <a:spcPct val="150000"/>
              </a:lnSpc>
              <a:buFont typeface="Arial" panose="020B0604020202020204" pitchFamily="34" charset="0"/>
              <a:buChar char="•"/>
            </a:pPr>
            <a:r>
              <a:rPr lang="zh-CN" altLang="en-US" sz="1400" b="1" dirty="0">
                <a:ea typeface="微软雅黑" panose="020B0503020204020204" pitchFamily="34" charset="-122"/>
                <a:sym typeface="+mn-ea"/>
              </a:rPr>
              <a:t>基于</a:t>
            </a:r>
            <a:r>
              <a:rPr lang="zh-CN" altLang="zh-CN" sz="1400" b="1" dirty="0">
                <a:ea typeface="微软雅黑" panose="020B0503020204020204" pitchFamily="34" charset="-122"/>
                <a:sym typeface="+mn-ea"/>
              </a:rPr>
              <a:t>活性炭运行状态实时监控</a:t>
            </a:r>
            <a:r>
              <a:rPr lang="zh-CN" altLang="en-US" sz="1400" b="1" dirty="0">
                <a:ea typeface="微软雅黑" panose="020B0503020204020204" pitchFamily="34" charset="-122"/>
                <a:sym typeface="+mn-ea"/>
              </a:rPr>
              <a:t>，</a:t>
            </a:r>
            <a:r>
              <a:rPr lang="zh-CN" altLang="en-US" sz="1400" dirty="0">
                <a:ea typeface="微软雅黑" panose="020B0503020204020204" pitchFamily="34" charset="-122"/>
              </a:rPr>
              <a:t>可无缝对接绿岛再生中心，直接纳入到“活性炭全生命周期数智监管”体系中，实现精准换炭、循环用炭。</a:t>
            </a:r>
            <a:endParaRPr lang="zh-CN" altLang="en-US" sz="1400" dirty="0">
              <a:ea typeface="微软雅黑" panose="020B0503020204020204" pitchFamily="34" charset="-122"/>
            </a:endParaRPr>
          </a:p>
          <a:p>
            <a:pPr algn="just">
              <a:lnSpc>
                <a:spcPct val="150000"/>
              </a:lnSpc>
            </a:pPr>
            <a:endParaRPr lang="zh-CN" altLang="en-US" sz="1400" dirty="0">
              <a:solidFill>
                <a:srgbClr val="FF0000"/>
              </a:solidFill>
              <a:ea typeface="微软雅黑" panose="020B0503020204020204" pitchFamily="34" charset="-122"/>
            </a:endParaRPr>
          </a:p>
        </p:txBody>
      </p:sp>
      <p:sp>
        <p:nvSpPr>
          <p:cNvPr id="3" name="矩形 2"/>
          <p:cNvSpPr/>
          <p:nvPr/>
        </p:nvSpPr>
        <p:spPr>
          <a:xfrm>
            <a:off x="635635" y="1496060"/>
            <a:ext cx="4178300" cy="398780"/>
          </a:xfrm>
          <a:prstGeom prst="rect">
            <a:avLst/>
          </a:prstGeom>
        </p:spPr>
        <p:txBody>
          <a:bodyPr wrap="square">
            <a:spAutoFit/>
          </a:bodyPr>
          <a:p>
            <a:pPr indent="0">
              <a:buFont typeface="Wingdings" panose="05000000000000000000" pitchFamily="2" charset="2"/>
              <a:buNone/>
            </a:pPr>
            <a:r>
              <a:rPr lang="zh-CN" altLang="en-US" sz="2000" b="1" dirty="0">
                <a:solidFill>
                  <a:schemeClr val="accent1"/>
                </a:solidFill>
                <a:latin typeface="微软雅黑" panose="020B0503020204020204" pitchFamily="34" charset="-122"/>
                <a:ea typeface="微软雅黑" panose="020B0503020204020204" pitchFamily="34" charset="-122"/>
              </a:rPr>
              <a:t>形成“活性炭全生命周期数智监管”</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48" name="图片 47"/>
          <p:cNvPicPr>
            <a:picLocks noChangeAspect="1"/>
          </p:cNvPicPr>
          <p:nvPr>
            <p:custDataLst>
              <p:tags r:id="rId2"/>
            </p:custDataLst>
          </p:nvPr>
        </p:nvPicPr>
        <p:blipFill>
          <a:blip r:embed="rId3"/>
          <a:stretch>
            <a:fillRect/>
          </a:stretch>
        </p:blipFill>
        <p:spPr>
          <a:xfrm>
            <a:off x="320040" y="2948940"/>
            <a:ext cx="5440045" cy="3112135"/>
          </a:xfrm>
          <a:prstGeom prst="rect">
            <a:avLst/>
          </a:prstGeom>
        </p:spPr>
      </p:pic>
      <p:sp>
        <p:nvSpPr>
          <p:cNvPr id="11" name="矩形 10"/>
          <p:cNvSpPr/>
          <p:nvPr/>
        </p:nvSpPr>
        <p:spPr>
          <a:xfrm>
            <a:off x="5873114" y="1896668"/>
            <a:ext cx="5867401" cy="737235"/>
          </a:xfrm>
          <a:prstGeom prst="rect">
            <a:avLst/>
          </a:prstGeom>
          <a:effectLst>
            <a:softEdge rad="139700"/>
          </a:effectLst>
        </p:spPr>
        <p:txBody>
          <a:bodyPr wrap="square">
            <a:spAutoFit/>
          </a:bodyPr>
          <a:p>
            <a:pPr marL="285750" indent="-285750" algn="just">
              <a:lnSpc>
                <a:spcPct val="150000"/>
              </a:lnSpc>
              <a:buFont typeface="Arial" panose="020B0604020202020204" pitchFamily="34" charset="0"/>
              <a:buChar char="•"/>
            </a:pPr>
            <a:r>
              <a:rPr lang="zh-CN" altLang="en-US" sz="1400" dirty="0">
                <a:ea typeface="微软雅黑" panose="020B0503020204020204" pitchFamily="34" charset="-122"/>
              </a:rPr>
              <a:t>上传活性炭吸附设施运行数据至环保码平台，实现非现场执法并形成闭环。</a:t>
            </a:r>
            <a:endParaRPr lang="zh-CN" sz="1400" dirty="0">
              <a:ea typeface="微软雅黑" panose="020B0503020204020204" pitchFamily="34" charset="-122"/>
            </a:endParaRPr>
          </a:p>
        </p:txBody>
      </p:sp>
      <p:sp>
        <p:nvSpPr>
          <p:cNvPr id="12" name="矩形 11"/>
          <p:cNvSpPr/>
          <p:nvPr/>
        </p:nvSpPr>
        <p:spPr>
          <a:xfrm>
            <a:off x="6123305" y="1507274"/>
            <a:ext cx="5367020" cy="398780"/>
          </a:xfrm>
          <a:prstGeom prst="rect">
            <a:avLst/>
          </a:prstGeom>
        </p:spPr>
        <p:txBody>
          <a:bodyPr wrap="square">
            <a:spAutoFit/>
          </a:bodyPr>
          <a:p>
            <a:pPr indent="0">
              <a:buFont typeface="Wingdings" panose="05000000000000000000" pitchFamily="2" charset="2"/>
              <a:buNone/>
            </a:pPr>
            <a:r>
              <a:rPr lang="zh-CN" altLang="en-US" sz="2000" b="1" dirty="0">
                <a:solidFill>
                  <a:schemeClr val="accent1"/>
                </a:solidFill>
                <a:latin typeface="微软雅黑" panose="020B0503020204020204" pitchFamily="34" charset="-122"/>
                <a:ea typeface="微软雅黑" panose="020B0503020204020204" pitchFamily="34" charset="-122"/>
              </a:rPr>
              <a:t>接入 </a:t>
            </a:r>
            <a:r>
              <a:rPr lang="en-US" altLang="zh-CN" sz="2000" b="1" dirty="0">
                <a:solidFill>
                  <a:schemeClr val="accent1"/>
                </a:solidFill>
                <a:latin typeface="微软雅黑" panose="020B0503020204020204" pitchFamily="34" charset="-122"/>
                <a:ea typeface="微软雅黑" panose="020B0503020204020204" pitchFamily="34" charset="-122"/>
              </a:rPr>
              <a:t>“</a:t>
            </a:r>
            <a:r>
              <a:rPr lang="zh-CN" altLang="en-US" sz="2000" b="1" dirty="0">
                <a:solidFill>
                  <a:schemeClr val="accent1"/>
                </a:solidFill>
                <a:latin typeface="微软雅黑" panose="020B0503020204020204" pitchFamily="34" charset="-122"/>
                <a:ea typeface="微软雅黑" panose="020B0503020204020204" pitchFamily="34" charset="-122"/>
              </a:rPr>
              <a:t>环保码</a:t>
            </a:r>
            <a:r>
              <a:rPr lang="en-US" altLang="zh-CN" sz="2000" b="1" dirty="0">
                <a:solidFill>
                  <a:schemeClr val="accent1"/>
                </a:solidFill>
                <a:latin typeface="微软雅黑" panose="020B0503020204020204" pitchFamily="34" charset="-122"/>
                <a:ea typeface="微软雅黑" panose="020B0503020204020204" pitchFamily="34" charset="-122"/>
              </a:rPr>
              <a:t>”</a:t>
            </a:r>
            <a:r>
              <a:rPr lang="zh-CN" altLang="en-US" sz="2000" b="1" dirty="0">
                <a:solidFill>
                  <a:schemeClr val="accent1"/>
                </a:solidFill>
                <a:latin typeface="微软雅黑" panose="020B0503020204020204" pitchFamily="34" charset="-122"/>
                <a:ea typeface="微软雅黑" panose="020B0503020204020204" pitchFamily="34" charset="-122"/>
              </a:rPr>
              <a:t>系统</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13" name="图片 12" descr="微信图片_20240709134253"/>
          <p:cNvPicPr/>
          <p:nvPr/>
        </p:nvPicPr>
        <p:blipFill>
          <a:blip r:embed="rId4"/>
          <a:stretch>
            <a:fillRect/>
          </a:stretch>
        </p:blipFill>
        <p:spPr>
          <a:xfrm>
            <a:off x="5977572" y="2783840"/>
            <a:ext cx="5995670" cy="3648075"/>
          </a:xfrm>
          <a:prstGeom prst="rect">
            <a:avLst/>
          </a:prstGeom>
        </p:spPr>
      </p:pic>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6409690"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三、应用案例</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企业使用成果</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9" name="文本框 28"/>
          <p:cNvSpPr txBox="1"/>
          <p:nvPr/>
        </p:nvSpPr>
        <p:spPr>
          <a:xfrm>
            <a:off x="5163185" y="2470785"/>
            <a:ext cx="231267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孔隙积灰堵塞</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42" name="文本框 41"/>
          <p:cNvSpPr txBox="1"/>
          <p:nvPr/>
        </p:nvSpPr>
        <p:spPr>
          <a:xfrm>
            <a:off x="7820660" y="2505710"/>
            <a:ext cx="136271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吸油</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267970" y="1112520"/>
            <a:ext cx="11285220" cy="1476375"/>
          </a:xfrm>
          <a:prstGeom prst="rect">
            <a:avLst/>
          </a:prstGeom>
          <a:noFill/>
        </p:spPr>
        <p:txBody>
          <a:bodyPr wrap="square" rtlCol="0">
            <a:spAutoFit/>
          </a:bodyPr>
          <a:lstStyle/>
          <a:p>
            <a:pPr algn="just">
              <a:lnSpc>
                <a:spcPct val="150000"/>
              </a:lnSpc>
              <a:defRP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lt"/>
              </a:rPr>
              <a:t>优秀案例：杭州科百特过滤器材有限公司</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en-US" altLang="zh-CN" sz="2400" b="1" dirty="0">
                <a:solidFill>
                  <a:schemeClr val="tx1"/>
                </a:solidFill>
                <a:effectLst>
                  <a:outerShdw blurRad="38100" dist="25400" dir="5400000" algn="ctr" rotWithShape="0">
                    <a:srgbClr val="6E747A">
                      <a:alpha val="43000"/>
                    </a:srgbClr>
                  </a:outerShdw>
                </a:effectLst>
                <a:uFillTx/>
                <a:latin typeface="微软雅黑" panose="020B0503020204020204" pitchFamily="34" charset="-122"/>
                <a:ea typeface="微软雅黑" panose="020B0503020204020204" pitchFamily="34" charset="-122"/>
                <a:cs typeface="微软雅黑" panose="020B0503020204020204" pitchFamily="34" charset="-122"/>
                <a:sym typeface="+mn-ea"/>
              </a:rPr>
              <a:t>提升数智管理能力</a:t>
            </a:r>
            <a:endParaRPr lang="en-US" altLang="zh-CN" sz="2400" b="1" dirty="0">
              <a:solidFill>
                <a:schemeClr val="tx1"/>
              </a:solidFill>
              <a:effectLst>
                <a:outerShdw blurRad="38100" dist="25400" dir="5400000" algn="ctr" rotWithShape="0">
                  <a:srgbClr val="6E747A">
                    <a:alpha val="43000"/>
                  </a:srgbClr>
                </a:outerShdw>
              </a:effectLst>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150000"/>
              </a:lnSpc>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通过安装</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lt"/>
              </a:rPr>
              <a:t>7</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lt"/>
              </a:rPr>
              <a:t>套连微环境的活性炭</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吸附设施运行状态监控系统，实现了活性炭饱和更换提醒，规范了治理设施的运行维护，提升企业管理能力。</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18" name="图片 17" descr="2023.10.16科百特传感器远景1"/>
          <p:cNvPicPr>
            <a:picLocks noChangeAspect="1"/>
          </p:cNvPicPr>
          <p:nvPr/>
        </p:nvPicPr>
        <p:blipFill>
          <a:blip r:embed="rId1"/>
          <a:stretch>
            <a:fillRect/>
          </a:stretch>
        </p:blipFill>
        <p:spPr>
          <a:xfrm>
            <a:off x="426085" y="2640330"/>
            <a:ext cx="7763510" cy="3830955"/>
          </a:xfrm>
          <a:prstGeom prst="rect">
            <a:avLst/>
          </a:prstGeom>
        </p:spPr>
      </p:pic>
      <p:pic>
        <p:nvPicPr>
          <p:cNvPr id="22" name="图片 21" descr="2023.10.16科百特工控机远景2"/>
          <p:cNvPicPr>
            <a:picLocks noChangeAspect="1"/>
          </p:cNvPicPr>
          <p:nvPr/>
        </p:nvPicPr>
        <p:blipFill>
          <a:blip r:embed="rId2"/>
          <a:srcRect l="3306" t="24561" b="40133"/>
          <a:stretch>
            <a:fillRect/>
          </a:stretch>
        </p:blipFill>
        <p:spPr>
          <a:xfrm>
            <a:off x="8373110" y="2649220"/>
            <a:ext cx="2652134" cy="1908000"/>
          </a:xfrm>
          <a:prstGeom prst="rect">
            <a:avLst/>
          </a:prstGeom>
        </p:spPr>
      </p:pic>
      <p:cxnSp>
        <p:nvCxnSpPr>
          <p:cNvPr id="24" name="直接箭头连接符 23"/>
          <p:cNvCxnSpPr/>
          <p:nvPr/>
        </p:nvCxnSpPr>
        <p:spPr>
          <a:xfrm>
            <a:off x="3119345" y="3485637"/>
            <a:ext cx="652145" cy="555625"/>
          </a:xfrm>
          <a:prstGeom prst="straightConnector1">
            <a:avLst/>
          </a:prstGeom>
          <a:ln w="19050">
            <a:solidFill>
              <a:srgbClr val="FF7111"/>
            </a:solidFill>
            <a:tailEnd type="arrow"/>
          </a:ln>
        </p:spPr>
        <p:style>
          <a:lnRef idx="2">
            <a:schemeClr val="accent1"/>
          </a:lnRef>
          <a:fillRef idx="0">
            <a:srgbClr val="FFFFFF"/>
          </a:fillRef>
          <a:effectRef idx="0">
            <a:srgbClr val="FFFFFF"/>
          </a:effectRef>
          <a:fontRef idx="minor">
            <a:schemeClr val="tx1"/>
          </a:fontRef>
        </p:style>
      </p:cxnSp>
      <p:sp>
        <p:nvSpPr>
          <p:cNvPr id="30" name="文本框 29"/>
          <p:cNvSpPr txBox="1"/>
          <p:nvPr/>
        </p:nvSpPr>
        <p:spPr>
          <a:xfrm>
            <a:off x="2306320" y="3178810"/>
            <a:ext cx="1560830" cy="306705"/>
          </a:xfrm>
          <a:prstGeom prst="rect">
            <a:avLst/>
          </a:prstGeom>
          <a:noFill/>
        </p:spPr>
        <p:txBody>
          <a:bodyPr wrap="square" rtlCol="0">
            <a:spAutoFit/>
          </a:bodyPr>
          <a:lstStyle/>
          <a:p>
            <a:pPr marL="0" indent="0" algn="ctr" eaLnBrk="1" fontAlgn="auto" latinLnBrk="0" hangingPunct="1">
              <a:lnSpc>
                <a:spcPct val="100000"/>
              </a:lnSpc>
              <a:buFont typeface="Wingdings" panose="05000000000000000000" charset="0"/>
              <a:buNone/>
              <a:defRPr/>
            </a:pPr>
            <a:r>
              <a:rPr lang="zh-CN" altLang="en-US" sz="1400" b="1"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sym typeface="+mn-lt"/>
              </a:rPr>
              <a:t>末端</a:t>
            </a:r>
            <a:r>
              <a:rPr lang="zh-CN" altLang="en-US" sz="1400" b="1">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sym typeface="+mn-lt"/>
              </a:rPr>
              <a:t>感知终端</a:t>
            </a:r>
            <a:endParaRPr lang="zh-CN" altLang="en-US" sz="1400" b="1"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5" name="椭圆 4"/>
          <p:cNvSpPr/>
          <p:nvPr/>
        </p:nvSpPr>
        <p:spPr>
          <a:xfrm>
            <a:off x="3614420" y="3911600"/>
            <a:ext cx="947420" cy="666750"/>
          </a:xfrm>
          <a:prstGeom prst="ellipse">
            <a:avLst/>
          </a:prstGeom>
          <a:noFill/>
          <a:ln w="19050">
            <a:solidFill>
              <a:srgbClr val="FF71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descr="2023.10.16科百特工控机远景"/>
          <p:cNvPicPr>
            <a:picLocks noChangeAspect="1"/>
          </p:cNvPicPr>
          <p:nvPr/>
        </p:nvPicPr>
        <p:blipFill>
          <a:blip r:embed="rId3"/>
          <a:srcRect l="31448" t="35976" r="21712" b="46883"/>
          <a:stretch>
            <a:fillRect/>
          </a:stretch>
        </p:blipFill>
        <p:spPr>
          <a:xfrm>
            <a:off x="8387080" y="4557395"/>
            <a:ext cx="2638551" cy="1908000"/>
          </a:xfrm>
          <a:prstGeom prst="rect">
            <a:avLst/>
          </a:prstGeom>
        </p:spPr>
      </p:pic>
      <p:sp>
        <p:nvSpPr>
          <p:cNvPr id="7" name="文本框 6"/>
          <p:cNvSpPr txBox="1"/>
          <p:nvPr/>
        </p:nvSpPr>
        <p:spPr>
          <a:xfrm>
            <a:off x="8926195" y="4402455"/>
            <a:ext cx="1560830" cy="306705"/>
          </a:xfrm>
          <a:prstGeom prst="rect">
            <a:avLst/>
          </a:prstGeom>
          <a:noFill/>
        </p:spPr>
        <p:txBody>
          <a:bodyPr wrap="square" rtlCol="0">
            <a:spAutoFit/>
          </a:bodyPr>
          <a:lstStyle/>
          <a:p>
            <a:pPr marL="0" indent="0" algn="ctr" eaLnBrk="1" fontAlgn="auto" latinLnBrk="0" hangingPunct="1">
              <a:lnSpc>
                <a:spcPct val="100000"/>
              </a:lnSpc>
              <a:buFont typeface="Wingdings" panose="05000000000000000000" charset="0"/>
              <a:buNone/>
              <a:defRPr/>
            </a:pPr>
            <a:r>
              <a:rPr lang="zh-CN" altLang="en-US" sz="1400" b="1"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sym typeface="+mn-lt"/>
              </a:rPr>
              <a:t>现场工控机</a:t>
            </a:r>
            <a:endParaRPr lang="zh-CN" altLang="en-US" sz="1400" b="1"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7037705"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三、应用案例</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lt"/>
              </a:rPr>
              <a:t>-萧山区活性炭数智监管系统</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4" name="图片 3"/>
          <p:cNvPicPr>
            <a:picLocks noChangeAspect="1"/>
          </p:cNvPicPr>
          <p:nvPr/>
        </p:nvPicPr>
        <p:blipFill>
          <a:blip r:embed="rId1"/>
          <a:stretch>
            <a:fillRect/>
          </a:stretch>
        </p:blipFill>
        <p:spPr>
          <a:xfrm>
            <a:off x="5664835" y="1042035"/>
            <a:ext cx="5807710" cy="3122930"/>
          </a:xfrm>
          <a:prstGeom prst="rect">
            <a:avLst/>
          </a:prstGeom>
        </p:spPr>
      </p:pic>
      <p:sp>
        <p:nvSpPr>
          <p:cNvPr id="3" name="TextBox 80"/>
          <p:cNvSpPr txBox="1"/>
          <p:nvPr/>
        </p:nvSpPr>
        <p:spPr>
          <a:xfrm>
            <a:off x="474980" y="1048385"/>
            <a:ext cx="5076825" cy="895985"/>
          </a:xfrm>
          <a:prstGeom prst="rect">
            <a:avLst/>
          </a:prstGeom>
          <a:noFill/>
        </p:spPr>
        <p:txBody>
          <a:bodyPr wrap="square" lIns="117199" tIns="58599" rIns="117199" bIns="58599">
            <a:noAutofit/>
          </a:bodyPr>
          <a:lstStyle/>
          <a:p>
            <a:pPr marL="0" indent="0" algn="just" fontAlgn="base">
              <a:lnSpc>
                <a:spcPct val="120000"/>
              </a:lnSpc>
              <a:spcBef>
                <a:spcPct val="0"/>
              </a:spcBef>
              <a:spcAft>
                <a:spcPct val="0"/>
              </a:spcAft>
              <a:buNone/>
              <a:defRPr/>
            </a:pPr>
            <a:r>
              <a:rPr lang="zh-CN" altLang="en-US" b="1" dirty="0">
                <a:solidFill>
                  <a:srgbClr val="404040"/>
                </a:solidFill>
                <a:latin typeface="微软雅黑" panose="020B0503020204020204" pitchFamily="34" charset="-122"/>
                <a:ea typeface="微软雅黑" panose="020B0503020204020204" pitchFamily="34" charset="-122"/>
              </a:rPr>
              <a:t>萧山区已完成</a:t>
            </a:r>
            <a:r>
              <a:rPr lang="en-US" altLang="zh-CN" b="1" dirty="0">
                <a:solidFill>
                  <a:srgbClr val="404040"/>
                </a:solidFill>
                <a:latin typeface="微软雅黑" panose="020B0503020204020204" pitchFamily="34" charset="-122"/>
                <a:ea typeface="微软雅黑" panose="020B0503020204020204" pitchFamily="34" charset="-122"/>
              </a:rPr>
              <a:t>73</a:t>
            </a:r>
            <a:r>
              <a:rPr lang="zh-CN" altLang="en-US" b="1" dirty="0">
                <a:solidFill>
                  <a:srgbClr val="404040"/>
                </a:solidFill>
                <a:latin typeface="微软雅黑" panose="020B0503020204020204" pitchFamily="34" charset="-122"/>
                <a:ea typeface="微软雅黑" panose="020B0503020204020204" pitchFamily="34" charset="-122"/>
              </a:rPr>
              <a:t>家VOCs企业，共计</a:t>
            </a:r>
            <a:r>
              <a:rPr lang="en-US" altLang="zh-CN" b="1" dirty="0">
                <a:solidFill>
                  <a:srgbClr val="404040"/>
                </a:solidFill>
                <a:latin typeface="微软雅黑" panose="020B0503020204020204" pitchFamily="34" charset="-122"/>
                <a:ea typeface="微软雅黑" panose="020B0503020204020204" pitchFamily="34" charset="-122"/>
              </a:rPr>
              <a:t>89</a:t>
            </a:r>
            <a:r>
              <a:rPr lang="zh-CN" altLang="en-US" b="1" dirty="0">
                <a:solidFill>
                  <a:srgbClr val="404040"/>
                </a:solidFill>
                <a:latin typeface="微软雅黑" panose="020B0503020204020204" pitchFamily="34" charset="-122"/>
                <a:ea typeface="微软雅黑" panose="020B0503020204020204" pitchFamily="34" charset="-122"/>
              </a:rPr>
              <a:t>余套活性炭数智监管终端设备的安装。</a:t>
            </a:r>
            <a:endParaRPr lang="zh-CN" altLang="en-US" b="1" dirty="0">
              <a:solidFill>
                <a:srgbClr val="404040"/>
              </a:solidFill>
              <a:latin typeface="微软雅黑" panose="020B0503020204020204" pitchFamily="34" charset="-122"/>
              <a:ea typeface="微软雅黑" panose="020B0503020204020204" pitchFamily="34" charset="-122"/>
            </a:endParaRPr>
          </a:p>
        </p:txBody>
      </p:sp>
      <p:grpSp>
        <p:nvGrpSpPr>
          <p:cNvPr id="5" name="组合 4"/>
          <p:cNvGrpSpPr/>
          <p:nvPr>
            <p:custDataLst>
              <p:tags r:id="rId2"/>
            </p:custDataLst>
          </p:nvPr>
        </p:nvGrpSpPr>
        <p:grpSpPr>
          <a:xfrm>
            <a:off x="631190" y="4283710"/>
            <a:ext cx="2566670" cy="2272665"/>
            <a:chOff x="850" y="1555"/>
            <a:chExt cx="4042" cy="3579"/>
          </a:xfrm>
        </p:grpSpPr>
        <p:grpSp>
          <p:nvGrpSpPr>
            <p:cNvPr id="24" name="组合 23"/>
            <p:cNvGrpSpPr/>
            <p:nvPr/>
          </p:nvGrpSpPr>
          <p:grpSpPr>
            <a:xfrm>
              <a:off x="850" y="1555"/>
              <a:ext cx="4042" cy="3579"/>
              <a:chOff x="3287072" y="1345115"/>
              <a:chExt cx="2243280" cy="1986319"/>
            </a:xfrm>
          </p:grpSpPr>
          <p:sp>
            <p:nvSpPr>
              <p:cNvPr id="28" name="矩形 27"/>
              <p:cNvSpPr/>
              <p:nvPr>
                <p:custDataLst>
                  <p:tags r:id="rId3"/>
                </p:custDataLst>
              </p:nvPr>
            </p:nvSpPr>
            <p:spPr>
              <a:xfrm>
                <a:off x="3287072" y="1413379"/>
                <a:ext cx="2243280" cy="1918055"/>
              </a:xfrm>
              <a:prstGeom prst="rect">
                <a:avLst/>
              </a:prstGeom>
              <a:noFill/>
              <a:ln w="6350"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9" name="矩形 28"/>
              <p:cNvSpPr/>
              <p:nvPr>
                <p:custDataLst>
                  <p:tags r:id="rId4"/>
                </p:custDataLst>
              </p:nvPr>
            </p:nvSpPr>
            <p:spPr>
              <a:xfrm>
                <a:off x="3355891" y="1345115"/>
                <a:ext cx="522248" cy="592177"/>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b">
                <a:normAutofit/>
              </a:bodyPr>
              <a:lstStyle/>
              <a:p>
                <a:pPr algn="ctr"/>
                <a:r>
                  <a:rPr lang="en-US" sz="2000">
                    <a:cs typeface="+mn-ea"/>
                    <a:sym typeface="+mn-lt"/>
                  </a:rPr>
                  <a:t>01</a:t>
                </a:r>
                <a:endParaRPr lang="en-US" sz="2000">
                  <a:cs typeface="+mn-ea"/>
                  <a:sym typeface="+mn-lt"/>
                </a:endParaRPr>
              </a:p>
            </p:txBody>
          </p:sp>
        </p:grpSp>
        <p:sp>
          <p:nvSpPr>
            <p:cNvPr id="10" name="TextBox 80"/>
            <p:cNvSpPr txBox="1"/>
            <p:nvPr>
              <p:custDataLst>
                <p:tags r:id="rId5"/>
              </p:custDataLst>
            </p:nvPr>
          </p:nvSpPr>
          <p:spPr>
            <a:xfrm>
              <a:off x="2430" y="1895"/>
              <a:ext cx="1768" cy="590"/>
            </a:xfrm>
            <a:prstGeom prst="rect">
              <a:avLst/>
            </a:prstGeom>
            <a:noFill/>
          </p:spPr>
          <p:txBody>
            <a:bodyPr wrap="none" lIns="117199" tIns="58599" rIns="117199" bIns="58599">
              <a:spAutoFit/>
            </a:bodyPr>
            <a:lstStyle/>
            <a:p>
              <a:pPr marL="0" indent="0" algn="l" fontAlgn="base">
                <a:lnSpc>
                  <a:spcPct val="120000"/>
                </a:lnSpc>
                <a:spcBef>
                  <a:spcPct val="0"/>
                </a:spcBef>
                <a:spcAft>
                  <a:spcPct val="0"/>
                </a:spcAft>
                <a:buNone/>
                <a:defRPr/>
              </a:pPr>
              <a:r>
                <a:rPr lang="zh-CN" altLang="en-US" sz="1400" b="1" dirty="0">
                  <a:solidFill>
                    <a:srgbClr val="0B5F84"/>
                  </a:solidFill>
                  <a:latin typeface="微软雅黑" panose="020B0503020204020204" pitchFamily="34" charset="-122"/>
                  <a:ea typeface="微软雅黑" panose="020B0503020204020204" pitchFamily="34" charset="-122"/>
                </a:rPr>
                <a:t>数字化赋能</a:t>
              </a:r>
              <a:endParaRPr lang="zh-CN" altLang="en-US" sz="1400" b="1" dirty="0">
                <a:solidFill>
                  <a:srgbClr val="0B5F84"/>
                </a:solidFill>
                <a:latin typeface="微软雅黑" panose="020B0503020204020204" pitchFamily="34" charset="-122"/>
                <a:ea typeface="微软雅黑" panose="020B0503020204020204" pitchFamily="34" charset="-122"/>
              </a:endParaRPr>
            </a:p>
          </p:txBody>
        </p:sp>
        <p:sp>
          <p:nvSpPr>
            <p:cNvPr id="44" name="文本框 43"/>
            <p:cNvSpPr txBox="1"/>
            <p:nvPr>
              <p:custDataLst>
                <p:tags r:id="rId6"/>
              </p:custDataLst>
            </p:nvPr>
          </p:nvSpPr>
          <p:spPr>
            <a:xfrm>
              <a:off x="1008" y="3029"/>
              <a:ext cx="3668" cy="1452"/>
            </a:xfrm>
            <a:prstGeom prst="rect">
              <a:avLst/>
            </a:prstGeom>
            <a:noFill/>
          </p:spPr>
          <p:txBody>
            <a:bodyPr wrap="square" rtlCol="0">
              <a:spAutoFit/>
            </a:bodyPr>
            <a:lstStyle/>
            <a:p>
              <a:pPr algn="just">
                <a:lnSpc>
                  <a:spcPct val="150000"/>
                </a:lnSpc>
                <a:defRPr/>
              </a:pPr>
              <a:r>
                <a:rPr lang="zh-CN" altLang="en-US" sz="1200" dirty="0">
                  <a:cs typeface="+mn-ea"/>
                  <a:sym typeface="+mn-lt"/>
                </a:rPr>
                <a:t>将活性炭吸附工况监测等物联网技术引入环保管理，提升企业活性炭吸附装置的数智管理能力。</a:t>
              </a:r>
              <a:endParaRPr lang="zh-CN" altLang="en-US" sz="1200" dirty="0">
                <a:cs typeface="+mn-ea"/>
                <a:sym typeface="+mn-lt"/>
              </a:endParaRPr>
            </a:p>
          </p:txBody>
        </p:sp>
      </p:grpSp>
      <p:grpSp>
        <p:nvGrpSpPr>
          <p:cNvPr id="8" name="组合 7"/>
          <p:cNvGrpSpPr/>
          <p:nvPr>
            <p:custDataLst>
              <p:tags r:id="rId7"/>
            </p:custDataLst>
          </p:nvPr>
        </p:nvGrpSpPr>
        <p:grpSpPr>
          <a:xfrm>
            <a:off x="4759325" y="4283710"/>
            <a:ext cx="2559050" cy="2272665"/>
            <a:chOff x="850" y="1555"/>
            <a:chExt cx="4030" cy="3579"/>
          </a:xfrm>
        </p:grpSpPr>
        <p:grpSp>
          <p:nvGrpSpPr>
            <p:cNvPr id="11" name="组合 10"/>
            <p:cNvGrpSpPr/>
            <p:nvPr/>
          </p:nvGrpSpPr>
          <p:grpSpPr>
            <a:xfrm>
              <a:off x="850" y="1555"/>
              <a:ext cx="4030" cy="3579"/>
              <a:chOff x="3287072" y="1345115"/>
              <a:chExt cx="2236620" cy="1986319"/>
            </a:xfrm>
          </p:grpSpPr>
          <p:sp>
            <p:nvSpPr>
              <p:cNvPr id="12" name="矩形 11"/>
              <p:cNvSpPr/>
              <p:nvPr>
                <p:custDataLst>
                  <p:tags r:id="rId8"/>
                </p:custDataLst>
              </p:nvPr>
            </p:nvSpPr>
            <p:spPr>
              <a:xfrm>
                <a:off x="3287072" y="1413379"/>
                <a:ext cx="2236620" cy="1918055"/>
              </a:xfrm>
              <a:prstGeom prst="rect">
                <a:avLst/>
              </a:prstGeom>
              <a:noFill/>
              <a:ln w="6350" cmpd="sng">
                <a:solidFill>
                  <a:srgbClr val="E94E4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14" name="矩形 13"/>
              <p:cNvSpPr/>
              <p:nvPr>
                <p:custDataLst>
                  <p:tags r:id="rId9"/>
                </p:custDataLst>
              </p:nvPr>
            </p:nvSpPr>
            <p:spPr>
              <a:xfrm>
                <a:off x="3355891" y="1345115"/>
                <a:ext cx="525578" cy="59217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b">
                <a:normAutofit/>
              </a:bodyPr>
              <a:lstStyle/>
              <a:p>
                <a:pPr algn="ctr"/>
                <a:r>
                  <a:rPr lang="en-US" sz="2000">
                    <a:cs typeface="+mn-ea"/>
                    <a:sym typeface="+mn-lt"/>
                  </a:rPr>
                  <a:t>02</a:t>
                </a:r>
                <a:endParaRPr lang="en-US" sz="2000">
                  <a:cs typeface="+mn-ea"/>
                  <a:sym typeface="+mn-lt"/>
                </a:endParaRPr>
              </a:p>
            </p:txBody>
          </p:sp>
        </p:grpSp>
        <p:sp>
          <p:nvSpPr>
            <p:cNvPr id="16" name="TextBox 80"/>
            <p:cNvSpPr txBox="1"/>
            <p:nvPr>
              <p:custDataLst>
                <p:tags r:id="rId10"/>
              </p:custDataLst>
            </p:nvPr>
          </p:nvSpPr>
          <p:spPr>
            <a:xfrm>
              <a:off x="2098" y="1700"/>
              <a:ext cx="2200" cy="997"/>
            </a:xfrm>
            <a:prstGeom prst="rect">
              <a:avLst/>
            </a:prstGeom>
            <a:noFill/>
          </p:spPr>
          <p:txBody>
            <a:bodyPr wrap="square" lIns="117199" tIns="58599" rIns="117199" bIns="58599">
              <a:spAutoFit/>
            </a:bodyPr>
            <a:lstStyle/>
            <a:p>
              <a:pPr marL="0" indent="0" algn="ctr" fontAlgn="base">
                <a:lnSpc>
                  <a:spcPct val="120000"/>
                </a:lnSpc>
                <a:spcBef>
                  <a:spcPct val="0"/>
                </a:spcBef>
                <a:spcAft>
                  <a:spcPct val="0"/>
                </a:spcAft>
                <a:buNone/>
                <a:defRPr/>
              </a:pPr>
              <a:r>
                <a:rPr lang="zh-CN" altLang="en-US" sz="1400" b="1" dirty="0">
                  <a:solidFill>
                    <a:srgbClr val="0B5F84"/>
                  </a:solidFill>
                  <a:latin typeface="微软雅黑" panose="020B0503020204020204" pitchFamily="34" charset="-122"/>
                  <a:ea typeface="微软雅黑" panose="020B0503020204020204" pitchFamily="34" charset="-122"/>
                </a:rPr>
                <a:t>打通活性炭流转通道</a:t>
              </a:r>
              <a:endParaRPr lang="zh-CN" altLang="en-US" sz="1400" b="1" dirty="0">
                <a:solidFill>
                  <a:srgbClr val="0B5F84"/>
                </a:solidFill>
                <a:latin typeface="微软雅黑" panose="020B0503020204020204" pitchFamily="34" charset="-122"/>
                <a:ea typeface="微软雅黑" panose="020B0503020204020204" pitchFamily="34" charset="-122"/>
              </a:endParaRPr>
            </a:p>
          </p:txBody>
        </p:sp>
        <p:sp>
          <p:nvSpPr>
            <p:cNvPr id="19" name="文本框 18"/>
            <p:cNvSpPr txBox="1"/>
            <p:nvPr>
              <p:custDataLst>
                <p:tags r:id="rId11"/>
              </p:custDataLst>
            </p:nvPr>
          </p:nvSpPr>
          <p:spPr>
            <a:xfrm>
              <a:off x="974" y="3029"/>
              <a:ext cx="3769" cy="1452"/>
            </a:xfrm>
            <a:prstGeom prst="rect">
              <a:avLst/>
            </a:prstGeom>
            <a:noFill/>
          </p:spPr>
          <p:txBody>
            <a:bodyPr wrap="square" rtlCol="0">
              <a:spAutoFit/>
            </a:bodyPr>
            <a:lstStyle/>
            <a:p>
              <a:pPr algn="just">
                <a:lnSpc>
                  <a:spcPct val="150000"/>
                </a:lnSpc>
                <a:defRPr/>
              </a:pPr>
              <a:r>
                <a:rPr lang="zh-CN" altLang="en-US" sz="1200" dirty="0">
                  <a:cs typeface="+mn-ea"/>
                  <a:sym typeface="+mn-lt"/>
                </a:rPr>
                <a:t>有效连接活性炭使用单位、活性炭再生单位以及监管单位，及时更换活性炭，以服务创造价值。</a:t>
              </a:r>
              <a:endParaRPr lang="zh-CN" altLang="en-US" sz="1200" dirty="0">
                <a:cs typeface="+mn-ea"/>
                <a:sym typeface="+mn-lt"/>
              </a:endParaRPr>
            </a:p>
          </p:txBody>
        </p:sp>
      </p:grpSp>
      <p:grpSp>
        <p:nvGrpSpPr>
          <p:cNvPr id="20" name="组合 19"/>
          <p:cNvGrpSpPr/>
          <p:nvPr>
            <p:custDataLst>
              <p:tags r:id="rId12"/>
            </p:custDataLst>
          </p:nvPr>
        </p:nvGrpSpPr>
        <p:grpSpPr>
          <a:xfrm>
            <a:off x="8879840" y="4283710"/>
            <a:ext cx="2592705" cy="2272665"/>
            <a:chOff x="850" y="1555"/>
            <a:chExt cx="4083" cy="3579"/>
          </a:xfrm>
        </p:grpSpPr>
        <p:grpSp>
          <p:nvGrpSpPr>
            <p:cNvPr id="21" name="组合 20"/>
            <p:cNvGrpSpPr/>
            <p:nvPr/>
          </p:nvGrpSpPr>
          <p:grpSpPr>
            <a:xfrm>
              <a:off x="850" y="1555"/>
              <a:ext cx="4083" cy="3579"/>
              <a:chOff x="3287072" y="1345115"/>
              <a:chExt cx="2266035" cy="1986319"/>
            </a:xfrm>
          </p:grpSpPr>
          <p:sp>
            <p:nvSpPr>
              <p:cNvPr id="22" name="矩形 21"/>
              <p:cNvSpPr/>
              <p:nvPr>
                <p:custDataLst>
                  <p:tags r:id="rId13"/>
                </p:custDataLst>
              </p:nvPr>
            </p:nvSpPr>
            <p:spPr>
              <a:xfrm>
                <a:off x="3287072" y="1413379"/>
                <a:ext cx="2266035" cy="1918055"/>
              </a:xfrm>
              <a:prstGeom prst="rect">
                <a:avLst/>
              </a:prstGeom>
              <a:noFill/>
              <a:ln w="635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3" name="矩形 22"/>
              <p:cNvSpPr/>
              <p:nvPr>
                <p:custDataLst>
                  <p:tags r:id="rId14"/>
                </p:custDataLst>
              </p:nvPr>
            </p:nvSpPr>
            <p:spPr>
              <a:xfrm>
                <a:off x="3355891" y="1345115"/>
                <a:ext cx="541118" cy="592177"/>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b">
                <a:normAutofit/>
              </a:bodyPr>
              <a:lstStyle/>
              <a:p>
                <a:pPr algn="ctr"/>
                <a:r>
                  <a:rPr lang="en-US" sz="2000">
                    <a:cs typeface="+mn-ea"/>
                    <a:sym typeface="+mn-lt"/>
                  </a:rPr>
                  <a:t>03</a:t>
                </a:r>
                <a:endParaRPr lang="en-US" sz="2000">
                  <a:cs typeface="+mn-ea"/>
                  <a:sym typeface="+mn-lt"/>
                </a:endParaRPr>
              </a:p>
            </p:txBody>
          </p:sp>
        </p:grpSp>
        <p:sp>
          <p:nvSpPr>
            <p:cNvPr id="25" name="TextBox 80"/>
            <p:cNvSpPr txBox="1"/>
            <p:nvPr>
              <p:custDataLst>
                <p:tags r:id="rId15"/>
              </p:custDataLst>
            </p:nvPr>
          </p:nvSpPr>
          <p:spPr>
            <a:xfrm>
              <a:off x="2418" y="1895"/>
              <a:ext cx="2048" cy="590"/>
            </a:xfrm>
            <a:prstGeom prst="rect">
              <a:avLst/>
            </a:prstGeom>
            <a:noFill/>
          </p:spPr>
          <p:txBody>
            <a:bodyPr wrap="none" lIns="117199" tIns="58599" rIns="117199" bIns="58599">
              <a:spAutoFit/>
            </a:bodyPr>
            <a:lstStyle/>
            <a:p>
              <a:pPr marL="0" indent="0" algn="l" fontAlgn="base">
                <a:lnSpc>
                  <a:spcPct val="120000"/>
                </a:lnSpc>
                <a:spcBef>
                  <a:spcPct val="0"/>
                </a:spcBef>
                <a:spcAft>
                  <a:spcPct val="0"/>
                </a:spcAft>
                <a:buNone/>
                <a:defRPr/>
              </a:pPr>
              <a:r>
                <a:rPr lang="zh-CN" altLang="en-US" sz="1400" b="1" dirty="0">
                  <a:solidFill>
                    <a:srgbClr val="0B5F84"/>
                  </a:solidFill>
                  <a:latin typeface="微软雅黑" panose="020B0503020204020204" pitchFamily="34" charset="-122"/>
                  <a:ea typeface="微软雅黑" panose="020B0503020204020204" pitchFamily="34" charset="-122"/>
                </a:rPr>
                <a:t>构建产业共富</a:t>
              </a:r>
              <a:endParaRPr lang="zh-CN" altLang="en-US" sz="1400" b="1" dirty="0">
                <a:solidFill>
                  <a:srgbClr val="0B5F84"/>
                </a:solidFill>
                <a:latin typeface="微软雅黑" panose="020B0503020204020204" pitchFamily="34" charset="-122"/>
                <a:ea typeface="微软雅黑" panose="020B0503020204020204" pitchFamily="34" charset="-122"/>
              </a:endParaRPr>
            </a:p>
          </p:txBody>
        </p:sp>
        <p:sp>
          <p:nvSpPr>
            <p:cNvPr id="30" name="文本框 29"/>
            <p:cNvSpPr txBox="1"/>
            <p:nvPr>
              <p:custDataLst>
                <p:tags r:id="rId16"/>
              </p:custDataLst>
            </p:nvPr>
          </p:nvSpPr>
          <p:spPr>
            <a:xfrm>
              <a:off x="962" y="2930"/>
              <a:ext cx="3504" cy="1888"/>
            </a:xfrm>
            <a:prstGeom prst="rect">
              <a:avLst/>
            </a:prstGeom>
            <a:noFill/>
          </p:spPr>
          <p:txBody>
            <a:bodyPr wrap="square" rtlCol="0">
              <a:spAutoFit/>
            </a:bodyPr>
            <a:lstStyle/>
            <a:p>
              <a:pPr marL="171450" indent="-171450" algn="just">
                <a:lnSpc>
                  <a:spcPct val="150000"/>
                </a:lnSpc>
                <a:buFont typeface="Wingdings" panose="05000000000000000000" charset="0"/>
                <a:buChar char="l"/>
                <a:defRPr/>
              </a:pPr>
              <a:r>
                <a:rPr lang="zh-CN" altLang="en-US" sz="1200" dirty="0">
                  <a:cs typeface="+mn-ea"/>
                  <a:sym typeface="+mn-lt"/>
                </a:rPr>
                <a:t>企业合规经营，降本增效。</a:t>
              </a:r>
              <a:endParaRPr lang="zh-CN" altLang="en-US" sz="1200" dirty="0">
                <a:cs typeface="+mn-ea"/>
                <a:sym typeface="+mn-lt"/>
              </a:endParaRPr>
            </a:p>
            <a:p>
              <a:pPr marL="171450" indent="-171450" algn="just">
                <a:lnSpc>
                  <a:spcPct val="150000"/>
                </a:lnSpc>
                <a:buFont typeface="Wingdings" panose="05000000000000000000" charset="0"/>
                <a:buChar char="l"/>
                <a:defRPr/>
              </a:pPr>
              <a:r>
                <a:rPr lang="zh-CN" altLang="en-US" sz="1200" dirty="0">
                  <a:cs typeface="+mn-ea"/>
                  <a:sym typeface="+mn-lt"/>
                </a:rPr>
                <a:t>活性炭再生单位创造产业价值，较少碳排放</a:t>
              </a:r>
              <a:r>
                <a:rPr lang="zh-CN" sz="1200" dirty="0">
                  <a:cs typeface="+mn-ea"/>
                  <a:sym typeface="+mn-lt"/>
                </a:rPr>
                <a:t>。</a:t>
              </a:r>
              <a:endParaRPr lang="zh-CN" sz="1200" dirty="0">
                <a:cs typeface="+mn-ea"/>
                <a:sym typeface="+mn-lt"/>
              </a:endParaRPr>
            </a:p>
            <a:p>
              <a:pPr marL="171450" indent="-171450" algn="just">
                <a:lnSpc>
                  <a:spcPct val="150000"/>
                </a:lnSpc>
                <a:buFont typeface="Wingdings" panose="05000000000000000000" charset="0"/>
                <a:buChar char="l"/>
                <a:defRPr/>
              </a:pPr>
              <a:r>
                <a:rPr lang="zh-CN" altLang="en-US" sz="1200" dirty="0">
                  <a:cs typeface="+mn-ea"/>
                  <a:sym typeface="+mn-lt"/>
                </a:rPr>
                <a:t>监管部门降低监管压力。</a:t>
              </a:r>
              <a:endParaRPr lang="zh-CN" altLang="en-US" sz="1200" dirty="0">
                <a:cs typeface="+mn-ea"/>
                <a:sym typeface="+mn-lt"/>
              </a:endParaRPr>
            </a:p>
          </p:txBody>
        </p:sp>
      </p:grpSp>
      <p:sp>
        <p:nvSpPr>
          <p:cNvPr id="26" name="文本框 25"/>
          <p:cNvSpPr txBox="1"/>
          <p:nvPr>
            <p:custDataLst>
              <p:tags r:id="rId17"/>
            </p:custDataLst>
          </p:nvPr>
        </p:nvSpPr>
        <p:spPr>
          <a:xfrm>
            <a:off x="518795" y="1896110"/>
            <a:ext cx="4920615" cy="1198880"/>
          </a:xfrm>
          <a:prstGeom prst="rect">
            <a:avLst/>
          </a:prstGeom>
          <a:noFill/>
        </p:spPr>
        <p:txBody>
          <a:bodyPr wrap="square" rtlCol="0">
            <a:spAutoFit/>
          </a:bodyPr>
          <a:lstStyle/>
          <a:p>
            <a:pPr algn="just" fontAlgn="auto">
              <a:lnSpc>
                <a:spcPct val="100000"/>
              </a:lnSpc>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2024年度累计更换活性炭126次，换炭量达115.1吨，有效节约活性炭</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用量80余吨。企业环保管理费用平均降低20%，其中活性炭使用费用平均减少25%。</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文本框 1"/>
          <p:cNvSpPr txBox="1"/>
          <p:nvPr>
            <p:custDataLst>
              <p:tags r:id="rId18"/>
            </p:custDataLst>
          </p:nvPr>
        </p:nvSpPr>
        <p:spPr>
          <a:xfrm>
            <a:off x="518795" y="3205480"/>
            <a:ext cx="4920615" cy="922020"/>
          </a:xfrm>
          <a:prstGeom prst="rect">
            <a:avLst/>
          </a:prstGeom>
          <a:noFill/>
        </p:spPr>
        <p:txBody>
          <a:bodyPr wrap="square" rtlCol="0">
            <a:spAutoFit/>
          </a:bodyPr>
          <a:p>
            <a:pPr algn="just" fontAlgn="auto">
              <a:lnSpc>
                <a:spcPct val="100000"/>
              </a:lnSpc>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2024年全年VOCs排放量相较2023年减少30%，碳排放量减少40%，切实推动了减污降碳取得新进展。</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ustDataLst>
      <p:tags r:id="rId19"/>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0"/>
          </p:nvPr>
        </p:nvSpPr>
        <p:spPr>
          <a:xfrm>
            <a:off x="9439781" y="2778678"/>
            <a:ext cx="1826141" cy="584775"/>
          </a:xfrm>
        </p:spPr>
        <p:txBody>
          <a:bodyPr/>
          <a:lstStyle/>
          <a:p>
            <a:r>
              <a:rPr lang="zh-CN" altLang="en-US">
                <a:latin typeface="微软雅黑" panose="020B0503020204020204" pitchFamily="34" charset="-122"/>
                <a:ea typeface="微软雅黑" panose="020B0503020204020204" pitchFamily="34" charset="-122"/>
              </a:rPr>
              <a:t>应用案例</a:t>
            </a:r>
            <a:endParaRPr lang="zh-CN" altLang="en-US">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a:xfrm>
            <a:off x="4183086" y="3558494"/>
            <a:ext cx="1826141" cy="584775"/>
          </a:xfrm>
        </p:spPr>
        <p:txBody>
          <a:bodyPr/>
          <a:lstStyle/>
          <a:p>
            <a:r>
              <a:rPr lang="zh-CN" altLang="en-US">
                <a:latin typeface="微软雅黑" panose="020B0503020204020204" pitchFamily="34" charset="-122"/>
                <a:ea typeface="微软雅黑" panose="020B0503020204020204" pitchFamily="34" charset="-122"/>
              </a:rPr>
              <a:t>需求分析</a:t>
            </a:r>
            <a:endParaRPr lang="zh-CN" altLang="en-US">
              <a:latin typeface="微软雅黑" panose="020B0503020204020204" pitchFamily="34" charset="-122"/>
              <a:ea typeface="微软雅黑" panose="020B0503020204020204" pitchFamily="34" charset="-122"/>
            </a:endParaRPr>
          </a:p>
        </p:txBody>
      </p:sp>
      <p:sp>
        <p:nvSpPr>
          <p:cNvPr id="7" name="文本占位符 6"/>
          <p:cNvSpPr>
            <a:spLocks noGrp="1"/>
          </p:cNvSpPr>
          <p:nvPr>
            <p:ph type="body" sz="quarter" idx="12"/>
          </p:nvPr>
        </p:nvSpPr>
        <p:spPr>
          <a:xfrm>
            <a:off x="6868098" y="2499322"/>
            <a:ext cx="1826141" cy="584775"/>
          </a:xfrm>
        </p:spPr>
        <p:txBody>
          <a:bodyPr/>
          <a:lstStyle/>
          <a:p>
            <a:r>
              <a:rPr lang="zh-CN" altLang="en-US">
                <a:latin typeface="微软雅黑" panose="020B0503020204020204" pitchFamily="34" charset="-122"/>
                <a:ea typeface="微软雅黑" panose="020B0503020204020204" pitchFamily="34" charset="-122"/>
              </a:rPr>
              <a:t>解决方案</a:t>
            </a:r>
            <a:endParaRPr lang="zh-CN" altLang="en-US">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4905375"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一、需求分析-</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lt"/>
              </a:rPr>
              <a:t>VOCs</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治理现状</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47" name="Picture 2"/>
          <p:cNvPicPr>
            <a:picLocks noChangeAspect="1" noChangeArrowheads="1"/>
          </p:cNvPicPr>
          <p:nvPr>
            <p:custDataLst>
              <p:tags r:id="rId1"/>
            </p:custDataLst>
          </p:nvPr>
        </p:nvPicPr>
        <p:blipFill rotWithShape="1">
          <a:blip r:embed="rId2">
            <a:extLst>
              <a:ext uri="{28A0092B-C50C-407E-A947-70E740481C1C}">
                <a14:useLocalDpi xmlns:a14="http://schemas.microsoft.com/office/drawing/2010/main" val="0"/>
              </a:ext>
            </a:extLst>
          </a:blip>
          <a:srcRect r="1326"/>
          <a:stretch>
            <a:fillRect/>
          </a:stretch>
        </p:blipFill>
        <p:spPr bwMode="auto">
          <a:xfrm>
            <a:off x="5563235" y="1761490"/>
            <a:ext cx="6273800" cy="306514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8" name="图片 47"/>
          <p:cNvPicPr>
            <a:picLocks noChangeAspect="1"/>
          </p:cNvPicPr>
          <p:nvPr>
            <p:custDataLst>
              <p:tags r:id="rId3"/>
            </p:custDataLst>
          </p:nvPr>
        </p:nvPicPr>
        <p:blipFill>
          <a:blip r:embed="rId4"/>
          <a:stretch>
            <a:fillRect/>
          </a:stretch>
        </p:blipFill>
        <p:spPr>
          <a:xfrm>
            <a:off x="1310640" y="2384425"/>
            <a:ext cx="2658110" cy="1842770"/>
          </a:xfrm>
          <a:prstGeom prst="rect">
            <a:avLst/>
          </a:prstGeom>
          <a:ln>
            <a:noFill/>
          </a:ln>
          <a:effectLst>
            <a:outerShdw blurRad="190500" algn="tl" rotWithShape="0">
              <a:srgbClr val="000000">
                <a:alpha val="70000"/>
              </a:srgbClr>
            </a:outerShdw>
          </a:effectLst>
        </p:spPr>
      </p:pic>
      <p:sp>
        <p:nvSpPr>
          <p:cNvPr id="49" name="文本框 48"/>
          <p:cNvSpPr txBox="1"/>
          <p:nvPr/>
        </p:nvSpPr>
        <p:spPr>
          <a:xfrm>
            <a:off x="921385" y="1009015"/>
            <a:ext cx="3997325" cy="640080"/>
          </a:xfrm>
          <a:prstGeom prst="rect">
            <a:avLst/>
          </a:prstGeom>
          <a:gradFill>
            <a:gsLst>
              <a:gs pos="100000">
                <a:srgbClr val="FF7111">
                  <a:alpha val="0"/>
                </a:srgbClr>
              </a:gs>
              <a:gs pos="0">
                <a:srgbClr val="FF8E41">
                  <a:alpha val="0"/>
                </a:srgbClr>
              </a:gs>
              <a:gs pos="6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rgbClr val="002386"/>
                </a:solidFill>
                <a:latin typeface="微软雅黑" panose="020B0503020204020204" pitchFamily="34" charset="-122"/>
                <a:ea typeface="微软雅黑" panose="020B0503020204020204" pitchFamily="34" charset="-122"/>
              </a:defRPr>
            </a:lvl1pPr>
            <a:lvl2pPr marL="480060" defTabSz="960120">
              <a:defRPr sz="1890"/>
            </a:lvl2pPr>
            <a:lvl3pPr marL="960120" defTabSz="960120">
              <a:defRPr sz="1890"/>
            </a:lvl3pPr>
            <a:lvl4pPr marL="1440180" defTabSz="960120">
              <a:defRPr sz="1890"/>
            </a:lvl4pPr>
            <a:lvl5pPr marL="1919605" defTabSz="960120">
              <a:defRPr sz="1890"/>
            </a:lvl5pPr>
            <a:lvl6pPr marL="2399665" defTabSz="960120">
              <a:defRPr sz="1890"/>
            </a:lvl6pPr>
            <a:lvl7pPr marL="2879725" defTabSz="960120">
              <a:defRPr sz="1890"/>
            </a:lvl7pPr>
            <a:lvl8pPr marL="3359785" defTabSz="960120">
              <a:defRPr sz="1890"/>
            </a:lvl8pPr>
            <a:lvl9pPr marL="3839845" defTabSz="960120">
              <a:defRPr sz="1890"/>
            </a:lvl9pPr>
          </a:lstStyle>
          <a:p>
            <a:pPr algn="ctr"/>
            <a:r>
              <a:rPr lang="zh-CN" altLang="en-US" dirty="0">
                <a:solidFill>
                  <a:schemeClr val="bg1"/>
                </a:solidFill>
              </a:rPr>
              <a:t>大中型企业产生废气浓度高</a:t>
            </a:r>
            <a:endParaRPr lang="zh-CN" altLang="en-US" dirty="0">
              <a:solidFill>
                <a:schemeClr val="bg1"/>
              </a:solidFill>
            </a:endParaRPr>
          </a:p>
          <a:p>
            <a:pPr algn="ctr"/>
            <a:r>
              <a:rPr lang="zh-CN" altLang="en-US" dirty="0">
                <a:solidFill>
                  <a:schemeClr val="bg1"/>
                </a:solidFill>
              </a:rPr>
              <a:t>多采用</a:t>
            </a:r>
            <a:r>
              <a:rPr lang="zh-CN" altLang="en-US" sz="2000" dirty="0">
                <a:solidFill>
                  <a:srgbClr val="FF0000"/>
                </a:solidFill>
              </a:rPr>
              <a:t>燃烧法</a:t>
            </a:r>
            <a:r>
              <a:rPr lang="zh-CN" altLang="en-US" dirty="0">
                <a:solidFill>
                  <a:schemeClr val="bg1"/>
                </a:solidFill>
              </a:rPr>
              <a:t>处理</a:t>
            </a:r>
            <a:endParaRPr lang="zh-CN" altLang="en-US" dirty="0">
              <a:solidFill>
                <a:schemeClr val="bg1"/>
              </a:solidFill>
            </a:endParaRPr>
          </a:p>
        </p:txBody>
      </p:sp>
      <p:sp>
        <p:nvSpPr>
          <p:cNvPr id="50" name="文本框 49"/>
          <p:cNvSpPr txBox="1"/>
          <p:nvPr/>
        </p:nvSpPr>
        <p:spPr>
          <a:xfrm>
            <a:off x="6628765" y="1009015"/>
            <a:ext cx="4110990" cy="645160"/>
          </a:xfrm>
          <a:prstGeom prst="rect">
            <a:avLst/>
          </a:prstGeom>
          <a:gradFill>
            <a:gsLst>
              <a:gs pos="100000">
                <a:schemeClr val="accent1">
                  <a:alpha val="0"/>
                </a:schemeClr>
              </a:gs>
              <a:gs pos="0">
                <a:srgbClr val="FF7111">
                  <a:alpha val="0"/>
                </a:srgbClr>
              </a:gs>
              <a:gs pos="58000">
                <a:schemeClr val="accent1">
                  <a:lumMod val="60000"/>
                  <a:lumOff val="40000"/>
                  <a:alpha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b="1">
                <a:solidFill>
                  <a:srgbClr val="002386"/>
                </a:solidFill>
                <a:latin typeface="微软雅黑" panose="020B0503020204020204" pitchFamily="34" charset="-122"/>
                <a:ea typeface="微软雅黑" panose="020B0503020204020204" pitchFamily="34" charset="-122"/>
              </a:defRPr>
            </a:lvl1pPr>
            <a:lvl2pPr marL="480060" defTabSz="960120">
              <a:defRPr sz="1890"/>
            </a:lvl2pPr>
            <a:lvl3pPr marL="960120" defTabSz="960120">
              <a:defRPr sz="1890"/>
            </a:lvl3pPr>
            <a:lvl4pPr marL="1440180" defTabSz="960120">
              <a:defRPr sz="1890"/>
            </a:lvl4pPr>
            <a:lvl5pPr marL="1919605" defTabSz="960120">
              <a:defRPr sz="1890"/>
            </a:lvl5pPr>
            <a:lvl6pPr marL="2399665" defTabSz="960120">
              <a:defRPr sz="1890"/>
            </a:lvl6pPr>
            <a:lvl7pPr marL="2879725" defTabSz="960120">
              <a:defRPr sz="1890"/>
            </a:lvl7pPr>
            <a:lvl8pPr marL="3359785" defTabSz="960120">
              <a:defRPr sz="1890"/>
            </a:lvl8pPr>
            <a:lvl9pPr marL="3839845" defTabSz="960120">
              <a:defRPr sz="1890"/>
            </a:lvl9pPr>
          </a:lstStyle>
          <a:p>
            <a:pPr algn="ctr"/>
            <a:r>
              <a:rPr lang="zh-CN" altLang="en-US" dirty="0">
                <a:solidFill>
                  <a:schemeClr val="bg1"/>
                </a:solidFill>
              </a:rPr>
              <a:t>小微企业废气浓度低</a:t>
            </a:r>
            <a:endParaRPr lang="en-US" altLang="zh-CN" dirty="0">
              <a:solidFill>
                <a:schemeClr val="bg1"/>
              </a:solidFill>
            </a:endParaRPr>
          </a:p>
          <a:p>
            <a:pPr algn="ctr"/>
            <a:r>
              <a:rPr lang="zh-CN" altLang="en-US" dirty="0">
                <a:solidFill>
                  <a:schemeClr val="bg1"/>
                </a:solidFill>
              </a:rPr>
              <a:t>多采用</a:t>
            </a:r>
            <a:r>
              <a:rPr lang="zh-CN" altLang="en-US" sz="2000" dirty="0">
                <a:solidFill>
                  <a:srgbClr val="FF0000"/>
                </a:solidFill>
              </a:rPr>
              <a:t>活性炭吸附</a:t>
            </a:r>
            <a:r>
              <a:rPr lang="zh-CN" altLang="en-US" dirty="0">
                <a:solidFill>
                  <a:schemeClr val="bg1"/>
                </a:solidFill>
              </a:rPr>
              <a:t>处理</a:t>
            </a:r>
            <a:endParaRPr lang="en-US" altLang="zh-CN" dirty="0">
              <a:solidFill>
                <a:schemeClr val="bg1"/>
              </a:solidFill>
            </a:endParaRPr>
          </a:p>
        </p:txBody>
      </p:sp>
      <p:grpSp>
        <p:nvGrpSpPr>
          <p:cNvPr id="3" name="组合 2"/>
          <p:cNvGrpSpPr/>
          <p:nvPr/>
        </p:nvGrpSpPr>
        <p:grpSpPr>
          <a:xfrm>
            <a:off x="80645" y="5266055"/>
            <a:ext cx="12039600" cy="1440180"/>
            <a:chOff x="127" y="7933"/>
            <a:chExt cx="18960" cy="2268"/>
          </a:xfrm>
        </p:grpSpPr>
        <p:sp>
          <p:nvSpPr>
            <p:cNvPr id="52" name="单圆角矩形 12"/>
            <p:cNvSpPr/>
            <p:nvPr/>
          </p:nvSpPr>
          <p:spPr>
            <a:xfrm>
              <a:off x="127" y="7933"/>
              <a:ext cx="18960" cy="2268"/>
            </a:xfrm>
            <a:prstGeom prst="round1Rect">
              <a:avLst>
                <a:gd name="adj" fmla="val 0"/>
              </a:avLst>
            </a:prstGeom>
            <a:gradFill>
              <a:gsLst>
                <a:gs pos="100000">
                  <a:schemeClr val="bg1"/>
                </a:gs>
                <a:gs pos="100000">
                  <a:schemeClr val="bg1"/>
                </a:gs>
                <a:gs pos="0">
                  <a:schemeClr val="bg1"/>
                </a:gs>
                <a:gs pos="16000">
                  <a:schemeClr val="accent1">
                    <a:lumMod val="60000"/>
                    <a:lumOff val="40000"/>
                  </a:schemeClr>
                </a:gs>
                <a:gs pos="81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sp>
          <p:nvSpPr>
            <p:cNvPr id="53" name="文本框 52"/>
            <p:cNvSpPr txBox="1"/>
            <p:nvPr/>
          </p:nvSpPr>
          <p:spPr>
            <a:xfrm>
              <a:off x="939" y="8010"/>
              <a:ext cx="17094" cy="2107"/>
            </a:xfrm>
            <a:prstGeom prst="rect">
              <a:avLst/>
            </a:prstGeom>
            <a:noFill/>
            <a:ln w="38100">
              <a:noFill/>
            </a:ln>
            <a:extLst>
              <a:ext uri="{909E8E84-426E-40DD-AFC4-6F175D3DCCD1}">
                <a14:hiddenFill xmlns:a14="http://schemas.microsoft.com/office/drawing/2010/main">
                  <a:solidFill>
                    <a:srgbClr val="FFFFFF"/>
                  </a:solidFill>
                </a14:hiddenFill>
              </a:ext>
            </a:extLst>
          </p:spPr>
          <p:txBody>
            <a:bodyPr wrap="square" rtlCol="0">
              <a:spAutoFit/>
            </a:bodyPr>
            <a:lstStyle/>
            <a:p>
              <a:pPr marL="285750" indent="-285750" algn="just">
                <a:lnSpc>
                  <a:spcPct val="150000"/>
                </a:lnSpc>
                <a:buClr>
                  <a:srgbClr val="FF7111"/>
                </a:buClr>
                <a:buFont typeface="Arial" panose="020B0604020202020204" pitchFamily="34" charset="0"/>
                <a:buChar char="•"/>
              </a:pPr>
              <a:r>
                <a:rPr lang="zh-CN" altLang="en-US" b="1" dirty="0">
                  <a:solidFill>
                    <a:schemeClr val="bg1"/>
                  </a:solidFill>
                  <a:latin typeface="微软雅黑" panose="020B0503020204020204" pitchFamily="34" charset="-122"/>
                  <a:ea typeface="微软雅黑" panose="020B0503020204020204" pitchFamily="34" charset="-122"/>
                </a:rPr>
                <a:t>杭州市存在众多中小涉气企业使用活性炭吸附工艺进行挥发性有机废气的处理，如塑料制品制造、印刷和记录媒介复制、化学原料和化学制品制造等；</a:t>
              </a:r>
              <a:endParaRPr lang="zh-CN" altLang="en-US" b="1" dirty="0">
                <a:solidFill>
                  <a:schemeClr val="bg1"/>
                </a:solidFill>
                <a:latin typeface="微软雅黑" panose="020B0503020204020204" pitchFamily="34" charset="-122"/>
                <a:ea typeface="微软雅黑" panose="020B0503020204020204" pitchFamily="34" charset="-122"/>
              </a:endParaRPr>
            </a:p>
            <a:p>
              <a:pPr marL="285750" indent="-285750" algn="just">
                <a:lnSpc>
                  <a:spcPct val="150000"/>
                </a:lnSpc>
                <a:buClr>
                  <a:srgbClr val="FF7111"/>
                </a:buClr>
                <a:buFont typeface="Arial" panose="020B0604020202020204" pitchFamily="34" charset="0"/>
                <a:buChar char="•"/>
              </a:pPr>
              <a:r>
                <a:rPr lang="zh-CN" altLang="en-US" b="1" dirty="0">
                  <a:solidFill>
                    <a:schemeClr val="bg1"/>
                  </a:solidFill>
                  <a:latin typeface="微软雅黑" panose="020B0503020204020204" pitchFamily="34" charset="-122"/>
                  <a:ea typeface="微软雅黑" panose="020B0503020204020204" pitchFamily="34" charset="-122"/>
                </a:rPr>
                <a:t>中大型企业排放浓度较低的生产工艺也使用活性炭进行末端治理，如注塑、喷漆等</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 name="圆角矩形 1"/>
          <p:cNvSpPr/>
          <p:nvPr/>
        </p:nvSpPr>
        <p:spPr>
          <a:xfrm>
            <a:off x="990600" y="2148840"/>
            <a:ext cx="3341370" cy="247777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www.koppt.cn"/>
          <p:cNvSpPr/>
          <p:nvPr/>
        </p:nvSpPr>
        <p:spPr>
          <a:xfrm flipH="1">
            <a:off x="4831080" y="1905635"/>
            <a:ext cx="635" cy="3151505"/>
          </a:xfrm>
          <a:prstGeom prst="line">
            <a:avLst/>
          </a:prstGeom>
          <a:noFill/>
          <a:ln w="25400" cap="flat">
            <a:solidFill>
              <a:schemeClr val="accent1">
                <a:lumMod val="60000"/>
                <a:lumOff val="40000"/>
              </a:schemeClr>
            </a:solidFill>
            <a:custDash>
              <a:ds d="200000" sp="200000"/>
            </a:custDash>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cs typeface="+mn-ea"/>
              <a:sym typeface="+mn-lt"/>
            </a:endParaRPr>
          </a:p>
        </p:txBody>
      </p:sp>
      <p:sp>
        <p:nvSpPr>
          <p:cNvPr id="62" name="www.koppt.cn"/>
          <p:cNvSpPr/>
          <p:nvPr/>
        </p:nvSpPr>
        <p:spPr>
          <a:xfrm>
            <a:off x="4442852" y="3165217"/>
            <a:ext cx="820780" cy="451693"/>
          </a:xfrm>
          <a:prstGeom prst="roundRect">
            <a:avLst>
              <a:gd name="adj" fmla="val 50000"/>
            </a:avLst>
          </a:prstGeom>
          <a:solidFill>
            <a:schemeClr val="accent1">
              <a:lumMod val="20000"/>
              <a:lumOff val="80000"/>
            </a:schemeClr>
          </a:solidFill>
          <a:ln w="12700" cap="flat">
            <a:noFill/>
            <a:miter lim="400000"/>
          </a:ln>
          <a:effectLst/>
        </p:spPr>
        <p:txBody>
          <a:bodyPr wrap="square" lIns="0" tIns="0" rIns="0" bIns="0" numCol="1" anchor="ctr">
            <a:noAutofit/>
          </a:bodyPr>
          <a:lstStyle/>
          <a:p>
            <a:pPr marL="0" marR="0" lvl="0" indent="0" algn="ctr" defTabSz="412750" rtl="0" eaLnBrk="1" fontAlgn="auto" latinLnBrk="0" hangingPunct="0">
              <a:lnSpc>
                <a:spcPct val="100000"/>
              </a:lnSpc>
              <a:spcBef>
                <a:spcPts val="0"/>
              </a:spcBef>
              <a:spcAft>
                <a:spcPts val="0"/>
              </a:spcAft>
              <a:buClrTx/>
              <a:buSzTx/>
              <a:buFontTx/>
              <a:buNone/>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cs typeface="+mn-ea"/>
              <a:sym typeface="+mn-lt"/>
            </a:endParaRPr>
          </a:p>
        </p:txBody>
      </p:sp>
      <p:sp>
        <p:nvSpPr>
          <p:cNvPr id="63" name="www.koppt.cn"/>
          <p:cNvSpPr/>
          <p:nvPr/>
        </p:nvSpPr>
        <p:spPr>
          <a:xfrm>
            <a:off x="4443229" y="3252733"/>
            <a:ext cx="776744" cy="32004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25400" tIns="25400" rIns="25400" bIns="25400" numCol="1" anchor="t">
            <a:spAutoFit/>
          </a:bodyPr>
          <a:lstStyle>
            <a:lvl1pPr>
              <a:defRPr sz="3500" b="0">
                <a:solidFill>
                  <a:srgbClr val="FFFFFF"/>
                </a:solidFill>
                <a:latin typeface="Barlow Bold"/>
                <a:ea typeface="Barlow Bold"/>
                <a:cs typeface="Barlow Bold"/>
                <a:sym typeface="Barlow Bold"/>
              </a:defRPr>
            </a:lvl1pPr>
          </a:lstStyle>
          <a:p>
            <a:pPr marL="0" marR="0" lvl="0" indent="0" algn="ctr" defTabSz="412750" rtl="0" eaLnBrk="1" fontAlgn="auto" latinLnBrk="0" hangingPunct="0">
              <a:lnSpc>
                <a:spcPct val="100000"/>
              </a:lnSpc>
              <a:spcBef>
                <a:spcPts val="0"/>
              </a:spcBef>
              <a:spcAft>
                <a:spcPts val="0"/>
              </a:spcAft>
              <a:buClrTx/>
              <a:buSzTx/>
              <a:buFontTx/>
              <a:buNone/>
              <a:defRPr/>
            </a:pPr>
            <a:r>
              <a:rPr kumimoji="0" sz="1750" b="1" i="0" u="none" strike="noStrike" kern="0" cap="none" spc="0" normalizeH="0" baseline="0" noProof="0" dirty="0">
                <a:ln>
                  <a:noFill/>
                </a:ln>
                <a:solidFill>
                  <a:schemeClr val="accent1">
                    <a:lumMod val="75000"/>
                  </a:schemeClr>
                </a:solidFill>
                <a:effectLst/>
                <a:uLnTx/>
                <a:uFillTx/>
                <a:latin typeface="Times New Roman" panose="02020603050405020304" charset="0"/>
                <a:ea typeface="+mn-ea"/>
                <a:cs typeface="Times New Roman" panose="02020603050405020304" charset="0"/>
                <a:sym typeface="+mn-lt"/>
              </a:rPr>
              <a:t>VS</a:t>
            </a:r>
            <a:endParaRPr kumimoji="0" sz="1750" b="1" i="0" u="none" strike="noStrike" kern="0" cap="none" spc="0" normalizeH="0" baseline="0" noProof="0" dirty="0">
              <a:ln>
                <a:noFill/>
              </a:ln>
              <a:solidFill>
                <a:schemeClr val="accent1">
                  <a:lumMod val="75000"/>
                </a:schemeClr>
              </a:solidFill>
              <a:effectLst/>
              <a:uLnTx/>
              <a:uFillTx/>
              <a:latin typeface="Times New Roman" panose="02020603050405020304" charset="0"/>
              <a:ea typeface="+mn-ea"/>
              <a:cs typeface="Times New Roman" panose="02020603050405020304" charset="0"/>
              <a:sym typeface="+mn-lt"/>
            </a:endParaRPr>
          </a:p>
        </p:txBody>
      </p:sp>
      <p:sp>
        <p:nvSpPr>
          <p:cNvPr id="4" name="圆角矩形 3"/>
          <p:cNvSpPr/>
          <p:nvPr/>
        </p:nvSpPr>
        <p:spPr>
          <a:xfrm>
            <a:off x="5353050" y="1653540"/>
            <a:ext cx="6653530" cy="352742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125980" y="4288790"/>
            <a:ext cx="1027430" cy="337185"/>
          </a:xfrm>
          <a:prstGeom prst="rect">
            <a:avLst/>
          </a:prstGeom>
          <a:noFill/>
        </p:spPr>
        <p:txBody>
          <a:bodyPr wrap="square" rtlCol="0">
            <a:spAutoFit/>
          </a:bodyPr>
          <a:lstStyle/>
          <a:p>
            <a:pPr algn="l">
              <a:buClrTx/>
              <a:buSzTx/>
              <a:buFontTx/>
            </a:pPr>
            <a:r>
              <a:rPr lang="zh-CN" altLang="en-US" sz="1600" b="1" dirty="0">
                <a:solidFill>
                  <a:schemeClr val="accent1">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占比较少</a:t>
            </a:r>
            <a:endParaRPr lang="zh-CN" altLang="en-US" sz="1600" b="1" dirty="0">
              <a:solidFill>
                <a:schemeClr val="accent1">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8215630" y="4826635"/>
            <a:ext cx="1209040" cy="337185"/>
          </a:xfrm>
          <a:prstGeom prst="rect">
            <a:avLst/>
          </a:prstGeom>
          <a:noFill/>
        </p:spPr>
        <p:txBody>
          <a:bodyPr wrap="square" rtlCol="0">
            <a:spAutoFit/>
          </a:bodyPr>
          <a:lstStyle/>
          <a:p>
            <a:pPr algn="l">
              <a:buClrTx/>
              <a:buSzTx/>
              <a:buFontTx/>
            </a:pPr>
            <a:r>
              <a:rPr lang="zh-CN" altLang="en-US" sz="1600" b="1" dirty="0">
                <a:solidFill>
                  <a:schemeClr val="accent1">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占比较多</a:t>
            </a:r>
            <a:endParaRPr lang="zh-CN" altLang="en-US" sz="1600" b="1" dirty="0">
              <a:solidFill>
                <a:schemeClr val="accent1">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6409690"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一、需求分析-从企业层面</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38" name="组合 37"/>
          <p:cNvGrpSpPr/>
          <p:nvPr/>
        </p:nvGrpSpPr>
        <p:grpSpPr>
          <a:xfrm>
            <a:off x="8752840" y="132715"/>
            <a:ext cx="2745740" cy="1226185"/>
            <a:chOff x="10141" y="1604"/>
            <a:chExt cx="4324" cy="1931"/>
          </a:xfrm>
        </p:grpSpPr>
        <p:pic>
          <p:nvPicPr>
            <p:cNvPr id="12" name="图片 11" descr="1"/>
            <p:cNvPicPr>
              <a:picLocks noChangeAspect="1"/>
            </p:cNvPicPr>
            <p:nvPr/>
          </p:nvPicPr>
          <p:blipFill>
            <a:blip r:embed="rId1"/>
            <a:stretch>
              <a:fillRect/>
            </a:stretch>
          </p:blipFill>
          <p:spPr>
            <a:xfrm>
              <a:off x="10838" y="1604"/>
              <a:ext cx="2890" cy="1931"/>
            </a:xfrm>
            <a:prstGeom prst="rect">
              <a:avLst/>
            </a:prstGeom>
          </p:spPr>
        </p:pic>
        <p:sp>
          <p:nvSpPr>
            <p:cNvPr id="9" name="文本框 8"/>
            <p:cNvSpPr txBox="1"/>
            <p:nvPr/>
          </p:nvSpPr>
          <p:spPr>
            <a:xfrm>
              <a:off x="10141" y="2064"/>
              <a:ext cx="626" cy="880"/>
            </a:xfrm>
            <a:prstGeom prst="rect">
              <a:avLst/>
            </a:prstGeom>
            <a:noFill/>
          </p:spPr>
          <p:txBody>
            <a:bodyPr wrap="square" lIns="0" tIns="0" rIns="0" bIns="0" rtlCol="0">
              <a:spAutoFit/>
            </a:bodyPr>
            <a:lstStyle/>
            <a:p>
              <a:pPr marL="0" indent="0" algn="l" eaLnBrk="1" latinLnBrk="0" hangingPunct="1">
                <a:lnSpc>
                  <a:spcPct val="130000"/>
                </a:lnSpc>
              </a:pPr>
              <a:r>
                <a:rPr lang="zh-CN" altLang="en-US" sz="1400" b="1" dirty="0">
                  <a:solidFill>
                    <a:schemeClr val="tx1"/>
                  </a:solidFill>
                  <a:latin typeface="微软雅黑" panose="020B0503020204020204" pitchFamily="34" charset="-122"/>
                  <a:ea typeface="微软雅黑" panose="020B0503020204020204" pitchFamily="34" charset="-122"/>
                  <a:cs typeface="+mn-ea"/>
                  <a:sym typeface="+mn-lt"/>
                </a:rPr>
                <a:t>废气进入</a:t>
              </a:r>
              <a:endParaRPr lang="zh-CN" altLang="en-US" sz="1400" b="1"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1" name="文本框 10"/>
            <p:cNvSpPr txBox="1"/>
            <p:nvPr/>
          </p:nvSpPr>
          <p:spPr>
            <a:xfrm>
              <a:off x="13747" y="2130"/>
              <a:ext cx="718" cy="880"/>
            </a:xfrm>
            <a:prstGeom prst="rect">
              <a:avLst/>
            </a:prstGeom>
            <a:noFill/>
          </p:spPr>
          <p:txBody>
            <a:bodyPr wrap="square" lIns="0" tIns="0" rIns="0" bIns="0" rtlCol="0">
              <a:spAutoFit/>
            </a:bodyPr>
            <a:lstStyle/>
            <a:p>
              <a:pPr marL="0" indent="0" algn="l" eaLnBrk="1" latinLnBrk="0" hangingPunct="1">
                <a:lnSpc>
                  <a:spcPct val="130000"/>
                </a:lnSpc>
              </a:pPr>
              <a:r>
                <a:rPr lang="zh-CN" altLang="en-US" sz="1400" b="1">
                  <a:solidFill>
                    <a:schemeClr val="tx1"/>
                  </a:solidFill>
                  <a:latin typeface="微软雅黑" panose="020B0503020204020204" pitchFamily="34" charset="-122"/>
                  <a:ea typeface="微软雅黑" panose="020B0503020204020204" pitchFamily="34" charset="-122"/>
                  <a:cs typeface="+mn-ea"/>
                  <a:sym typeface="+mn-lt"/>
                </a:rPr>
                <a:t>达标排放</a:t>
              </a:r>
              <a:endParaRPr lang="zh-CN" altLang="en-US" sz="1400" b="1" dirty="0">
                <a:solidFill>
                  <a:schemeClr val="tx1"/>
                </a:solidFill>
                <a:latin typeface="微软雅黑" panose="020B0503020204020204" pitchFamily="34" charset="-122"/>
                <a:ea typeface="微软雅黑" panose="020B0503020204020204" pitchFamily="34" charset="-122"/>
                <a:cs typeface="+mn-ea"/>
                <a:sym typeface="+mn-lt"/>
              </a:endParaRPr>
            </a:p>
          </p:txBody>
        </p:sp>
      </p:grpSp>
      <p:sp>
        <p:nvSpPr>
          <p:cNvPr id="2" name="文本框 1"/>
          <p:cNvSpPr txBox="1"/>
          <p:nvPr/>
        </p:nvSpPr>
        <p:spPr>
          <a:xfrm>
            <a:off x="641985" y="1240155"/>
            <a:ext cx="4389120" cy="460375"/>
          </a:xfrm>
          <a:prstGeom prst="rect">
            <a:avLst/>
          </a:prstGeom>
          <a:noFill/>
        </p:spPr>
        <p:txBody>
          <a:bodyPr wrap="square" rtlCol="0">
            <a:spAutoFit/>
          </a:bodyPr>
          <a:lstStyle/>
          <a:p>
            <a:pPr algn="l">
              <a:buClrTx/>
              <a:buSzTx/>
              <a:buFontTx/>
            </a:pPr>
            <a:r>
              <a:rPr lang="zh-CN" altLang="en-US" sz="2400" b="1" dirty="0">
                <a:solidFill>
                  <a:schemeClr val="accent1">
                    <a:lumMod val="60000"/>
                    <a:lumOff val="40000"/>
                  </a:schemeClr>
                </a:solidFill>
                <a:latin typeface="微软雅黑" panose="020B0503020204020204" pitchFamily="34" charset="-122"/>
                <a:ea typeface="微软雅黑" panose="020B0503020204020204" pitchFamily="34" charset="-122"/>
              </a:rPr>
              <a:t>痛点</a:t>
            </a:r>
            <a:r>
              <a:rPr lang="en-US" altLang="zh-CN" sz="2400" b="1" dirty="0">
                <a:solidFill>
                  <a:schemeClr val="accent1">
                    <a:lumMod val="60000"/>
                    <a:lumOff val="40000"/>
                  </a:schemeClr>
                </a:solidFill>
                <a:latin typeface="微软雅黑" panose="020B0503020204020204" pitchFamily="34" charset="-122"/>
                <a:ea typeface="微软雅黑" panose="020B0503020204020204" pitchFamily="34" charset="-122"/>
              </a:rPr>
              <a:t>1</a:t>
            </a:r>
            <a:r>
              <a:rPr lang="zh-CN" altLang="en-US" sz="2400" b="1" dirty="0">
                <a:solidFill>
                  <a:schemeClr val="accent1">
                    <a:lumMod val="60000"/>
                    <a:lumOff val="40000"/>
                  </a:schemeClr>
                </a:solidFill>
                <a:latin typeface="微软雅黑" panose="020B0503020204020204" pitchFamily="34" charset="-122"/>
                <a:ea typeface="微软雅黑" panose="020B0503020204020204" pitchFamily="34" charset="-122"/>
              </a:rPr>
              <a:t>：花费高昂，资源浪费</a:t>
            </a:r>
            <a:endParaRPr lang="zh-CN" altLang="en-US" sz="2400" b="1" dirty="0">
              <a:solidFill>
                <a:schemeClr val="accent1">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单圆角矩形 12"/>
          <p:cNvSpPr/>
          <p:nvPr/>
        </p:nvSpPr>
        <p:spPr>
          <a:xfrm>
            <a:off x="276860" y="1871345"/>
            <a:ext cx="11638915" cy="4635500"/>
          </a:xfrm>
          <a:prstGeom prst="round1Rect">
            <a:avLst>
              <a:gd name="adj"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chemeClr val="tx1">
                  <a:lumMod val="85000"/>
                  <a:lumOff val="15000"/>
                </a:schemeClr>
              </a:solidFill>
            </a:endParaRPr>
          </a:p>
        </p:txBody>
      </p:sp>
      <p:sp>
        <p:nvSpPr>
          <p:cNvPr id="14" name="文本框 13"/>
          <p:cNvSpPr txBox="1"/>
          <p:nvPr/>
        </p:nvSpPr>
        <p:spPr>
          <a:xfrm>
            <a:off x="641985" y="4278630"/>
            <a:ext cx="11020425" cy="1226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marL="285750" indent="-285750" algn="l" fontAlgn="auto">
              <a:lnSpc>
                <a:spcPct val="100000"/>
              </a:lnSpc>
              <a:buFont typeface="Arial" panose="020B0604020202020204" pitchFamily="34" charset="0"/>
              <a:buChar char="•"/>
            </a:pPr>
            <a:r>
              <a:rPr lang="zh-CN" altLang="en-US" sz="2000" dirty="0">
                <a:solidFill>
                  <a:schemeClr val="tx1"/>
                </a:solidFill>
              </a:rPr>
              <a:t>依据《杭州市VOCs废气治理活性炭吸附处理装置建设和使用技术要求》，活性炭使用</a:t>
            </a:r>
            <a:r>
              <a:rPr lang="zh-CN" altLang="en-US" sz="2000" dirty="0">
                <a:solidFill>
                  <a:schemeClr val="tx1"/>
                </a:solidFill>
                <a:sym typeface="+mn-ea"/>
              </a:rPr>
              <a:t>三个月或</a:t>
            </a:r>
            <a:r>
              <a:rPr lang="en-US" altLang="zh-CN" sz="2000" dirty="0">
                <a:solidFill>
                  <a:schemeClr val="tx1"/>
                </a:solidFill>
                <a:sym typeface="+mn-ea"/>
              </a:rPr>
              <a:t>500</a:t>
            </a:r>
            <a:r>
              <a:rPr lang="zh-CN" altLang="en-US" sz="2000" dirty="0">
                <a:solidFill>
                  <a:schemeClr val="tx1"/>
                </a:solidFill>
                <a:sym typeface="+mn-ea"/>
              </a:rPr>
              <a:t>小时后续强制更换；</a:t>
            </a:r>
            <a:endParaRPr lang="zh-CN" altLang="en-US" sz="2000" dirty="0">
              <a:solidFill>
                <a:schemeClr val="tx1"/>
              </a:solidFill>
              <a:sym typeface="+mn-ea"/>
            </a:endParaRPr>
          </a:p>
        </p:txBody>
      </p:sp>
      <p:pic>
        <p:nvPicPr>
          <p:cNvPr id="1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567" y="2479316"/>
            <a:ext cx="1085850" cy="6762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8070" y="2428240"/>
            <a:ext cx="1084580" cy="655320"/>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组合 54"/>
          <p:cNvGrpSpPr/>
          <p:nvPr/>
        </p:nvGrpSpPr>
        <p:grpSpPr>
          <a:xfrm>
            <a:off x="6236970" y="2322830"/>
            <a:ext cx="1168400" cy="865505"/>
            <a:chOff x="11025" y="3458"/>
            <a:chExt cx="1840" cy="1363"/>
          </a:xfrm>
        </p:grpSpPr>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5" y="3458"/>
              <a:ext cx="945" cy="76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5" y="4055"/>
              <a:ext cx="945" cy="76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1" y="4057"/>
              <a:ext cx="945" cy="765"/>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矩形 14"/>
          <p:cNvSpPr/>
          <p:nvPr/>
        </p:nvSpPr>
        <p:spPr>
          <a:xfrm>
            <a:off x="276860" y="1871980"/>
            <a:ext cx="11624945" cy="2499360"/>
          </a:xfrm>
          <a:prstGeom prst="rect">
            <a:avLst/>
          </a:prstGeom>
          <a:noFill/>
          <a:ln w="12700">
            <a:solidFill>
              <a:schemeClr val="tx2"/>
            </a:solidFill>
            <a:prstDash val="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18" name="图形 3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56837" y="2298759"/>
            <a:ext cx="601285" cy="384208"/>
          </a:xfrm>
          <a:prstGeom prst="rect">
            <a:avLst/>
          </a:prstGeom>
        </p:spPr>
      </p:pic>
      <p:pic>
        <p:nvPicPr>
          <p:cNvPr id="33"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9269" y="2379724"/>
            <a:ext cx="932959" cy="80892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7" name="箭头: 右 17"/>
          <p:cNvSpPr/>
          <p:nvPr/>
        </p:nvSpPr>
        <p:spPr>
          <a:xfrm>
            <a:off x="1844675" y="2686685"/>
            <a:ext cx="582295" cy="3384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endParaRPr>
          </a:p>
        </p:txBody>
      </p:sp>
      <p:sp>
        <p:nvSpPr>
          <p:cNvPr id="34" name="文本框 33"/>
          <p:cNvSpPr txBox="1"/>
          <p:nvPr/>
        </p:nvSpPr>
        <p:spPr>
          <a:xfrm>
            <a:off x="646889" y="3291343"/>
            <a:ext cx="932959" cy="277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algn="l"/>
            <a:r>
              <a:rPr lang="zh-CN" altLang="en-US" sz="1400" dirty="0">
                <a:solidFill>
                  <a:schemeClr val="tx1"/>
                </a:solidFill>
              </a:rPr>
              <a:t>采购新炭</a:t>
            </a:r>
            <a:endParaRPr lang="zh-CN" altLang="en-US" sz="1400" dirty="0">
              <a:solidFill>
                <a:schemeClr val="tx1"/>
              </a:solidFill>
            </a:endParaRPr>
          </a:p>
        </p:txBody>
      </p:sp>
      <p:sp>
        <p:nvSpPr>
          <p:cNvPr id="39" name="文本框 38"/>
          <p:cNvSpPr txBox="1"/>
          <p:nvPr/>
        </p:nvSpPr>
        <p:spPr>
          <a:xfrm>
            <a:off x="2420454" y="3830955"/>
            <a:ext cx="2404745" cy="337185"/>
          </a:xfrm>
          <a:prstGeom prst="rect">
            <a:avLst/>
          </a:prstGeom>
          <a:noFill/>
        </p:spPr>
        <p:txBody>
          <a:bodyPr wrap="none" rtlCol="0">
            <a:sp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购买价格以</a:t>
            </a:r>
            <a:r>
              <a:rPr lang="en-US" altLang="zh-CN" sz="1600" b="1" dirty="0">
                <a:solidFill>
                  <a:schemeClr val="accent1"/>
                </a:solidFill>
                <a:latin typeface="微软雅黑" panose="020B0503020204020204" pitchFamily="34" charset="-122"/>
                <a:ea typeface="微软雅黑" panose="020B0503020204020204" pitchFamily="34" charset="-122"/>
              </a:rPr>
              <a:t>9000</a:t>
            </a:r>
            <a:r>
              <a:rPr lang="zh-CN" altLang="en-US" sz="1600" b="1" dirty="0">
                <a:solidFill>
                  <a:schemeClr val="accent1"/>
                </a:solidFill>
                <a:latin typeface="微软雅黑" panose="020B0503020204020204" pitchFamily="34" charset="-122"/>
                <a:ea typeface="微软雅黑" panose="020B0503020204020204" pitchFamily="34" charset="-122"/>
              </a:rPr>
              <a:t>元</a:t>
            </a:r>
            <a:r>
              <a:rPr lang="en-US" altLang="zh-CN" sz="1600" b="1" dirty="0">
                <a:solidFill>
                  <a:schemeClr val="accent1"/>
                </a:solidFill>
                <a:latin typeface="微软雅黑" panose="020B0503020204020204" pitchFamily="34" charset="-122"/>
                <a:ea typeface="微软雅黑" panose="020B0503020204020204" pitchFamily="34" charset="-122"/>
              </a:rPr>
              <a:t>/</a:t>
            </a:r>
            <a:r>
              <a:rPr lang="zh-CN" altLang="en-US" sz="1600" b="1" dirty="0">
                <a:solidFill>
                  <a:schemeClr val="accent1"/>
                </a:solidFill>
                <a:latin typeface="微软雅黑" panose="020B0503020204020204" pitchFamily="34" charset="-122"/>
                <a:ea typeface="微软雅黑" panose="020B0503020204020204" pitchFamily="34" charset="-122"/>
              </a:rPr>
              <a:t>吨计</a:t>
            </a:r>
            <a:endParaRPr lang="zh-CN" altLang="en-US" sz="1600" b="1" dirty="0">
              <a:solidFill>
                <a:schemeClr val="accent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8699500" y="2357755"/>
            <a:ext cx="779145" cy="417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algn="l"/>
            <a:r>
              <a:rPr lang="zh-CN" altLang="en-US" sz="1100" dirty="0">
                <a:solidFill>
                  <a:schemeClr val="tx1"/>
                </a:solidFill>
              </a:rPr>
              <a:t>危废转移</a:t>
            </a:r>
            <a:endParaRPr lang="zh-CN" altLang="en-US" sz="1100" dirty="0">
              <a:solidFill>
                <a:schemeClr val="tx1"/>
              </a:solidFill>
            </a:endParaRPr>
          </a:p>
        </p:txBody>
      </p:sp>
      <p:sp>
        <p:nvSpPr>
          <p:cNvPr id="47" name="文本框 46"/>
          <p:cNvSpPr txBox="1"/>
          <p:nvPr/>
        </p:nvSpPr>
        <p:spPr>
          <a:xfrm>
            <a:off x="6895098" y="3834712"/>
            <a:ext cx="2404745" cy="337185"/>
          </a:xfrm>
          <a:prstGeom prst="rect">
            <a:avLst/>
          </a:prstGeom>
          <a:noFill/>
        </p:spPr>
        <p:txBody>
          <a:bodyPr wrap="none" rtlCol="0">
            <a:sp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处置价格以</a:t>
            </a:r>
            <a:r>
              <a:rPr lang="en-US" altLang="zh-CN" sz="1600" b="1" dirty="0">
                <a:solidFill>
                  <a:schemeClr val="accent1"/>
                </a:solidFill>
                <a:latin typeface="微软雅黑" panose="020B0503020204020204" pitchFamily="34" charset="-122"/>
                <a:ea typeface="微软雅黑" panose="020B0503020204020204" pitchFamily="34" charset="-122"/>
              </a:rPr>
              <a:t>3000</a:t>
            </a:r>
            <a:r>
              <a:rPr lang="zh-CN" altLang="en-US" sz="1600" b="1" dirty="0">
                <a:solidFill>
                  <a:schemeClr val="accent1"/>
                </a:solidFill>
                <a:latin typeface="微软雅黑" panose="020B0503020204020204" pitchFamily="34" charset="-122"/>
                <a:ea typeface="微软雅黑" panose="020B0503020204020204" pitchFamily="34" charset="-122"/>
              </a:rPr>
              <a:t>元</a:t>
            </a:r>
            <a:r>
              <a:rPr lang="en-US" altLang="zh-CN" sz="1600" b="1" dirty="0">
                <a:solidFill>
                  <a:schemeClr val="accent1"/>
                </a:solidFill>
                <a:latin typeface="微软雅黑" panose="020B0503020204020204" pitchFamily="34" charset="-122"/>
                <a:ea typeface="微软雅黑" panose="020B0503020204020204" pitchFamily="34" charset="-122"/>
              </a:rPr>
              <a:t>/</a:t>
            </a:r>
            <a:r>
              <a:rPr lang="zh-CN" altLang="en-US" sz="1600" b="1" dirty="0">
                <a:solidFill>
                  <a:schemeClr val="accent1"/>
                </a:solidFill>
                <a:latin typeface="微软雅黑" panose="020B0503020204020204" pitchFamily="34" charset="-122"/>
                <a:ea typeface="微软雅黑" panose="020B0503020204020204" pitchFamily="34" charset="-122"/>
              </a:rPr>
              <a:t>吨计</a:t>
            </a:r>
            <a:endParaRPr lang="zh-CN" altLang="en-US" sz="1600" b="1" dirty="0">
              <a:solidFill>
                <a:schemeClr val="accent1"/>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5481955" y="3521710"/>
            <a:ext cx="838200" cy="850184"/>
          </a:xfrm>
          <a:prstGeom prst="roundRect">
            <a:avLst/>
          </a:prstGeom>
          <a:noFill/>
          <a:ln>
            <a:noFill/>
          </a:ln>
        </p:spPr>
        <p:txBody>
          <a:bodyPr wrap="square" rtlCol="0" anchor="t">
            <a:spAutoFit/>
          </a:bodyPr>
          <a:lstStyle/>
          <a:p>
            <a:pPr algn="ctr"/>
            <a:r>
              <a:rPr lang="zh-CN" altLang="en-US" sz="4400" b="1" dirty="0">
                <a:solidFill>
                  <a:schemeClr val="accent1"/>
                </a:solidFill>
                <a:latin typeface="微软雅黑" panose="020B0503020204020204" pitchFamily="34" charset="-122"/>
                <a:ea typeface="微软雅黑" panose="020B0503020204020204" pitchFamily="34" charset="-122"/>
              </a:rPr>
              <a:t>＋</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2699385" y="3289935"/>
            <a:ext cx="1085850" cy="277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algn="l"/>
            <a:r>
              <a:rPr lang="zh-CN" altLang="en-US" sz="1400" dirty="0">
                <a:solidFill>
                  <a:schemeClr val="tx1"/>
                </a:solidFill>
              </a:rPr>
              <a:t>活性炭吸附</a:t>
            </a:r>
            <a:endParaRPr lang="zh-CN" altLang="en-US" sz="1400" dirty="0">
              <a:solidFill>
                <a:schemeClr val="tx1"/>
              </a:solidFill>
            </a:endParaRPr>
          </a:p>
        </p:txBody>
      </p:sp>
      <p:sp>
        <p:nvSpPr>
          <p:cNvPr id="53" name="箭头: 右 17"/>
          <p:cNvSpPr/>
          <p:nvPr/>
        </p:nvSpPr>
        <p:spPr>
          <a:xfrm>
            <a:off x="4194810" y="2686685"/>
            <a:ext cx="1820545" cy="3384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endParaRPr>
          </a:p>
        </p:txBody>
      </p:sp>
      <p:sp>
        <p:nvSpPr>
          <p:cNvPr id="54" name="文本框 53"/>
          <p:cNvSpPr txBox="1"/>
          <p:nvPr/>
        </p:nvSpPr>
        <p:spPr>
          <a:xfrm>
            <a:off x="4194810" y="2448560"/>
            <a:ext cx="1882140" cy="294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algn="l"/>
            <a:r>
              <a:rPr lang="zh-CN" altLang="en-US" sz="1100" dirty="0">
                <a:solidFill>
                  <a:schemeClr val="tx1"/>
                </a:solidFill>
              </a:rPr>
              <a:t>三个月</a:t>
            </a:r>
            <a:r>
              <a:rPr lang="en-US" altLang="zh-CN" sz="1100" dirty="0">
                <a:solidFill>
                  <a:schemeClr val="tx1"/>
                </a:solidFill>
              </a:rPr>
              <a:t>/500</a:t>
            </a:r>
            <a:r>
              <a:rPr lang="zh-CN" altLang="en-US" sz="1100" dirty="0">
                <a:solidFill>
                  <a:schemeClr val="tx1"/>
                </a:solidFill>
              </a:rPr>
              <a:t>小时强制更换</a:t>
            </a:r>
            <a:endParaRPr lang="zh-CN" altLang="en-US" sz="1100" dirty="0">
              <a:solidFill>
                <a:schemeClr val="tx1"/>
              </a:solidFill>
            </a:endParaRPr>
          </a:p>
        </p:txBody>
      </p:sp>
      <p:sp>
        <p:nvSpPr>
          <p:cNvPr id="56" name="文本框 55"/>
          <p:cNvSpPr txBox="1"/>
          <p:nvPr/>
        </p:nvSpPr>
        <p:spPr>
          <a:xfrm>
            <a:off x="6345555" y="3283585"/>
            <a:ext cx="933450" cy="277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algn="l"/>
            <a:r>
              <a:rPr lang="zh-CN" altLang="en-US" sz="1400" dirty="0">
                <a:solidFill>
                  <a:schemeClr val="tx1"/>
                </a:solidFill>
              </a:rPr>
              <a:t>废活性炭</a:t>
            </a:r>
            <a:endParaRPr lang="zh-CN" altLang="en-US" sz="1400" dirty="0">
              <a:solidFill>
                <a:schemeClr val="tx1"/>
              </a:solidFill>
            </a:endParaRPr>
          </a:p>
        </p:txBody>
      </p:sp>
      <p:sp>
        <p:nvSpPr>
          <p:cNvPr id="57" name="箭头: 右 17"/>
          <p:cNvSpPr/>
          <p:nvPr/>
        </p:nvSpPr>
        <p:spPr>
          <a:xfrm>
            <a:off x="7898765" y="2686685"/>
            <a:ext cx="1820545" cy="3384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endParaRPr>
          </a:p>
        </p:txBody>
      </p:sp>
      <p:sp>
        <p:nvSpPr>
          <p:cNvPr id="58" name="文本框 57"/>
          <p:cNvSpPr txBox="1"/>
          <p:nvPr/>
        </p:nvSpPr>
        <p:spPr>
          <a:xfrm>
            <a:off x="10033635" y="3283585"/>
            <a:ext cx="933450" cy="277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algn="l"/>
            <a:r>
              <a:rPr lang="zh-CN" altLang="en-US" sz="1400" dirty="0">
                <a:solidFill>
                  <a:schemeClr val="tx1"/>
                </a:solidFill>
              </a:rPr>
              <a:t>废炭处置</a:t>
            </a:r>
            <a:endParaRPr lang="zh-CN" altLang="en-US" sz="1400" dirty="0">
              <a:solidFill>
                <a:schemeClr val="tx1"/>
              </a:solidFill>
            </a:endParaRPr>
          </a:p>
        </p:txBody>
      </p:sp>
      <p:sp>
        <p:nvSpPr>
          <p:cNvPr id="59" name="文本框 58"/>
          <p:cNvSpPr txBox="1"/>
          <p:nvPr/>
        </p:nvSpPr>
        <p:spPr>
          <a:xfrm>
            <a:off x="653415" y="5725160"/>
            <a:ext cx="11008995" cy="623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marL="285750" indent="-285750" algn="l">
              <a:lnSpc>
                <a:spcPct val="200000"/>
              </a:lnSpc>
              <a:buFont typeface="Arial" panose="020B0604020202020204" pitchFamily="34" charset="0"/>
              <a:buChar char="•"/>
            </a:pPr>
            <a:r>
              <a:rPr lang="zh-CN" altLang="en-US" sz="2000" dirty="0">
                <a:solidFill>
                  <a:schemeClr val="tx1"/>
                </a:solidFill>
              </a:rPr>
              <a:t>每年至少进行</a:t>
            </a:r>
            <a:r>
              <a:rPr lang="en-US" altLang="zh-CN" sz="2000" dirty="0">
                <a:solidFill>
                  <a:schemeClr val="tx1"/>
                </a:solidFill>
              </a:rPr>
              <a:t>4</a:t>
            </a:r>
            <a:r>
              <a:rPr lang="zh-CN" altLang="en-US" sz="2000" dirty="0">
                <a:solidFill>
                  <a:schemeClr val="tx1"/>
                </a:solidFill>
              </a:rPr>
              <a:t>次换炭，使用成本高达</a:t>
            </a:r>
            <a:r>
              <a:rPr lang="en-US" altLang="zh-CN" sz="2000" dirty="0">
                <a:solidFill>
                  <a:schemeClr val="accent1"/>
                </a:solidFill>
              </a:rPr>
              <a:t>7.2</a:t>
            </a:r>
            <a:r>
              <a:rPr lang="zh-CN" altLang="en-US" sz="2000" dirty="0">
                <a:solidFill>
                  <a:schemeClr val="accent1"/>
                </a:solidFill>
              </a:rPr>
              <a:t>万元</a:t>
            </a:r>
            <a:r>
              <a:rPr lang="en-US" altLang="zh-CN" sz="2000" dirty="0">
                <a:solidFill>
                  <a:schemeClr val="accent1"/>
                </a:solidFill>
              </a:rPr>
              <a:t>/</a:t>
            </a:r>
            <a:r>
              <a:rPr lang="zh-CN" altLang="en-US" sz="2000" dirty="0">
                <a:solidFill>
                  <a:schemeClr val="accent1"/>
                </a:solidFill>
              </a:rPr>
              <a:t>吨</a:t>
            </a:r>
            <a:r>
              <a:rPr lang="en-US" altLang="zh-CN" sz="2000" dirty="0">
                <a:solidFill>
                  <a:schemeClr val="accent1"/>
                </a:solidFill>
              </a:rPr>
              <a:t>/</a:t>
            </a:r>
            <a:r>
              <a:rPr lang="zh-CN" altLang="en-US" sz="2000" dirty="0">
                <a:solidFill>
                  <a:schemeClr val="accent1"/>
                </a:solidFill>
              </a:rPr>
              <a:t>年</a:t>
            </a:r>
            <a:r>
              <a:rPr lang="zh-CN" altLang="en-US" sz="2000" dirty="0">
                <a:solidFill>
                  <a:schemeClr val="tx1"/>
                </a:solidFill>
              </a:rPr>
              <a:t>。 </a:t>
            </a:r>
            <a:endParaRPr lang="zh-CN" altLang="en-US" sz="2000" dirty="0">
              <a:solidFill>
                <a:schemeClr val="tx1"/>
              </a:solidFill>
            </a:endParaRPr>
          </a:p>
        </p:txBody>
      </p:sp>
      <p:sp>
        <p:nvSpPr>
          <p:cNvPr id="60" name="文本框 59"/>
          <p:cNvSpPr txBox="1"/>
          <p:nvPr/>
        </p:nvSpPr>
        <p:spPr>
          <a:xfrm>
            <a:off x="639445" y="5027930"/>
            <a:ext cx="11262360" cy="787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marL="285750" indent="-285750" algn="l">
              <a:lnSpc>
                <a:spcPct val="200000"/>
              </a:lnSpc>
              <a:buFont typeface="Arial" panose="020B0604020202020204" pitchFamily="34" charset="0"/>
              <a:buChar char="•"/>
            </a:pPr>
            <a:r>
              <a:rPr lang="zh-CN" altLang="en-US" sz="2000" dirty="0">
                <a:solidFill>
                  <a:schemeClr val="tx1"/>
                </a:solidFill>
                <a:sym typeface="+mn-ea"/>
              </a:rPr>
              <a:t>废气</a:t>
            </a:r>
            <a:r>
              <a:rPr lang="en-US" altLang="zh-CN" sz="2000" dirty="0">
                <a:solidFill>
                  <a:schemeClr val="tx1"/>
                </a:solidFill>
                <a:sym typeface="+mn-ea"/>
              </a:rPr>
              <a:t>VOCs</a:t>
            </a:r>
            <a:r>
              <a:rPr lang="zh-CN" altLang="en-US" sz="2000" dirty="0">
                <a:solidFill>
                  <a:schemeClr val="tx1"/>
                </a:solidFill>
                <a:sym typeface="+mn-ea"/>
              </a:rPr>
              <a:t>浓度较低的企业活性炭使用不充分，换下来的废炭仍有吸附能力，造成资源浪费；</a:t>
            </a:r>
            <a:endParaRPr lang="zh-CN" altLang="en-US" sz="2000" dirty="0">
              <a:solidFill>
                <a:schemeClr val="tx1"/>
              </a:solidFill>
              <a:sym typeface="+mn-ea"/>
            </a:endParaRPr>
          </a:p>
        </p:txBody>
      </p:sp>
    </p:spTree>
    <p:custDataLst>
      <p:tags r:id="rId8"/>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3" name="www.koppt.cn"/>
          <p:cNvSpPr/>
          <p:nvPr/>
        </p:nvSpPr>
        <p:spPr>
          <a:xfrm>
            <a:off x="-11430" y="1156335"/>
            <a:ext cx="12192000" cy="5701665"/>
          </a:xfrm>
          <a:custGeom>
            <a:avLst/>
            <a:gdLst>
              <a:gd name="connsiteX0" fmla="*/ 0 w 12192000"/>
              <a:gd name="connsiteY0" fmla="*/ 0 h 5701677"/>
              <a:gd name="connsiteX1" fmla="*/ 116021 w 12192000"/>
              <a:gd name="connsiteY1" fmla="*/ 64755 h 5701677"/>
              <a:gd name="connsiteX2" fmla="*/ 6096000 w 12192000"/>
              <a:gd name="connsiteY2" fmla="*/ 1417299 h 5701677"/>
              <a:gd name="connsiteX3" fmla="*/ 12075979 w 12192000"/>
              <a:gd name="connsiteY3" fmla="*/ 64755 h 5701677"/>
              <a:gd name="connsiteX4" fmla="*/ 12192000 w 12192000"/>
              <a:gd name="connsiteY4" fmla="*/ 0 h 5701677"/>
              <a:gd name="connsiteX5" fmla="*/ 12192000 w 12192000"/>
              <a:gd name="connsiteY5" fmla="*/ 5701677 h 5701677"/>
              <a:gd name="connsiteX6" fmla="*/ 0 w 12192000"/>
              <a:gd name="connsiteY6" fmla="*/ 5701677 h 5701677"/>
              <a:gd name="connsiteX7" fmla="*/ 0 w 12192000"/>
              <a:gd name="connsiteY7" fmla="*/ 0 h 570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01677">
                <a:moveTo>
                  <a:pt x="0" y="0"/>
                </a:moveTo>
                <a:lnTo>
                  <a:pt x="116021" y="64755"/>
                </a:lnTo>
                <a:cubicBezTo>
                  <a:pt x="1695443" y="905114"/>
                  <a:pt x="3793547" y="1417299"/>
                  <a:pt x="6096000" y="1417299"/>
                </a:cubicBezTo>
                <a:cubicBezTo>
                  <a:pt x="8398454" y="1417299"/>
                  <a:pt x="10496557" y="905114"/>
                  <a:pt x="12075979" y="64755"/>
                </a:cubicBezTo>
                <a:lnTo>
                  <a:pt x="12192000" y="0"/>
                </a:lnTo>
                <a:lnTo>
                  <a:pt x="12192000" y="5701677"/>
                </a:lnTo>
                <a:lnTo>
                  <a:pt x="0" y="5701677"/>
                </a:lnTo>
                <a:lnTo>
                  <a:pt x="0" y="0"/>
                </a:lnTo>
                <a:close/>
              </a:path>
            </a:pathLst>
          </a:custGeom>
          <a:solidFill>
            <a:srgbClr val="F3F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4" name="www.koppt.cn"/>
          <p:cNvSpPr/>
          <p:nvPr/>
        </p:nvSpPr>
        <p:spPr>
          <a:xfrm>
            <a:off x="10283190" y="5133340"/>
            <a:ext cx="2303780" cy="2303780"/>
          </a:xfrm>
          <a:prstGeom prst="ellipse">
            <a:avLst/>
          </a:prstGeom>
          <a:gradFill flip="none" rotWithShape="1">
            <a:gsLst>
              <a:gs pos="0">
                <a:schemeClr val="accent1">
                  <a:alpha val="0"/>
                </a:schemeClr>
              </a:gs>
              <a:gs pos="100000">
                <a:schemeClr val="accent1">
                  <a:lumMod val="60000"/>
                  <a:lumOff val="40000"/>
                </a:schemeClr>
              </a:gs>
            </a:gsLst>
            <a:lin ang="2700000" scaled="1"/>
            <a:tileRect/>
          </a:gradFill>
          <a:ln>
            <a:noFill/>
          </a:ln>
          <a:effectLst>
            <a:outerShdw blurRad="571500" dist="50800" dir="5400000" algn="ctr" rotWithShape="0">
              <a:schemeClr val="accent1">
                <a:alpha val="8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8" name="www.koppt.cn"/>
          <p:cNvSpPr/>
          <p:nvPr/>
        </p:nvSpPr>
        <p:spPr>
          <a:xfrm>
            <a:off x="-143510" y="5364480"/>
            <a:ext cx="1516380" cy="1516380"/>
          </a:xfrm>
          <a:prstGeom prst="ellipse">
            <a:avLst/>
          </a:prstGeom>
          <a:gradFill flip="none" rotWithShape="1">
            <a:gsLst>
              <a:gs pos="0">
                <a:schemeClr val="accent1">
                  <a:alpha val="0"/>
                </a:schemeClr>
              </a:gs>
              <a:gs pos="100000">
                <a:schemeClr val="accent1"/>
              </a:gs>
            </a:gsLst>
            <a:lin ang="13500000" scaled="1"/>
            <a:tileRect/>
          </a:gradFill>
          <a:ln>
            <a:noFill/>
          </a:ln>
          <a:effectLst>
            <a:outerShdw blurRad="571500" dist="50800" dir="5400000" algn="ctr" rotWithShape="0">
              <a:schemeClr val="accent1">
                <a:alpha val="8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13" name="www.koppt.cn"/>
          <p:cNvSpPr/>
          <p:nvPr/>
        </p:nvSpPr>
        <p:spPr>
          <a:xfrm>
            <a:off x="4330065" y="1286510"/>
            <a:ext cx="5240020" cy="5240020"/>
          </a:xfrm>
          <a:prstGeom prst="ellipse">
            <a:avLst/>
          </a:prstGeom>
          <a:solidFill>
            <a:schemeClr val="accent1">
              <a:lumMod val="40000"/>
              <a:lumOff val="60000"/>
            </a:schemeClr>
          </a:solidFill>
          <a:ln>
            <a:noFill/>
          </a:ln>
          <a:effectLst>
            <a:outerShdw blurRad="571500" dist="50800" dir="5400000" algn="ctr" rotWithShape="0">
              <a:schemeClr val="accent1">
                <a:alpha val="8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ea"/>
              <a:cs typeface="+mn-cs"/>
            </a:endParaRPr>
          </a:p>
        </p:txBody>
      </p:sp>
      <p:sp>
        <p:nvSpPr>
          <p:cNvPr id="14" name="www.koppt.cn"/>
          <p:cNvSpPr/>
          <p:nvPr/>
        </p:nvSpPr>
        <p:spPr>
          <a:xfrm>
            <a:off x="732790" y="2364105"/>
            <a:ext cx="3327400" cy="3841115"/>
          </a:xfrm>
          <a:prstGeom prst="roundRect">
            <a:avLst>
              <a:gd name="adj" fmla="val 3747"/>
            </a:avLst>
          </a:prstGeom>
          <a:solidFill>
            <a:srgbClr val="F3F7FA"/>
          </a:solidFill>
          <a:ln>
            <a:noFill/>
          </a:ln>
          <a:effectLst>
            <a:outerShdw blurRad="317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16" name="www.koppt.cn"/>
          <p:cNvSpPr/>
          <p:nvPr/>
        </p:nvSpPr>
        <p:spPr>
          <a:xfrm>
            <a:off x="4542790" y="2364105"/>
            <a:ext cx="3327400" cy="3841115"/>
          </a:xfrm>
          <a:prstGeom prst="roundRect">
            <a:avLst>
              <a:gd name="adj" fmla="val 3747"/>
            </a:avLst>
          </a:prstGeom>
          <a:solidFill>
            <a:srgbClr val="F3F7FA"/>
          </a:solidFill>
          <a:ln>
            <a:noFill/>
          </a:ln>
          <a:effectLst>
            <a:outerShdw blurRad="317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17" name="www.koppt.cn"/>
          <p:cNvSpPr/>
          <p:nvPr/>
        </p:nvSpPr>
        <p:spPr>
          <a:xfrm>
            <a:off x="8352790" y="2364105"/>
            <a:ext cx="3327400" cy="3841115"/>
          </a:xfrm>
          <a:prstGeom prst="roundRect">
            <a:avLst>
              <a:gd name="adj" fmla="val 3747"/>
            </a:avLst>
          </a:prstGeom>
          <a:solidFill>
            <a:srgbClr val="F3F7FA"/>
          </a:solidFill>
          <a:ln>
            <a:noFill/>
          </a:ln>
          <a:effectLst>
            <a:outerShdw blurRad="317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6" name="文本占位符 5"/>
          <p:cNvSpPr>
            <a:spLocks noGrp="1"/>
          </p:cNvSpPr>
          <p:nvPr>
            <p:ph type="body" sz="quarter" idx="10"/>
          </p:nvPr>
        </p:nvSpPr>
        <p:spPr>
          <a:xfrm>
            <a:off x="553085" y="377190"/>
            <a:ext cx="6409690"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一、需求分析-从企业层面</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38" name="组合 37"/>
          <p:cNvGrpSpPr/>
          <p:nvPr/>
        </p:nvGrpSpPr>
        <p:grpSpPr>
          <a:xfrm>
            <a:off x="8752840" y="132715"/>
            <a:ext cx="2745740" cy="1226185"/>
            <a:chOff x="10141" y="1604"/>
            <a:chExt cx="4324" cy="1931"/>
          </a:xfrm>
        </p:grpSpPr>
        <p:pic>
          <p:nvPicPr>
            <p:cNvPr id="12" name="图片 11" descr="1"/>
            <p:cNvPicPr>
              <a:picLocks noChangeAspect="1"/>
            </p:cNvPicPr>
            <p:nvPr/>
          </p:nvPicPr>
          <p:blipFill>
            <a:blip r:embed="rId1"/>
            <a:stretch>
              <a:fillRect/>
            </a:stretch>
          </p:blipFill>
          <p:spPr>
            <a:xfrm>
              <a:off x="10838" y="1604"/>
              <a:ext cx="2890" cy="1931"/>
            </a:xfrm>
            <a:prstGeom prst="rect">
              <a:avLst/>
            </a:prstGeom>
          </p:spPr>
        </p:pic>
        <p:sp>
          <p:nvSpPr>
            <p:cNvPr id="9" name="文本框 8"/>
            <p:cNvSpPr txBox="1"/>
            <p:nvPr/>
          </p:nvSpPr>
          <p:spPr>
            <a:xfrm>
              <a:off x="10141" y="2064"/>
              <a:ext cx="626" cy="880"/>
            </a:xfrm>
            <a:prstGeom prst="rect">
              <a:avLst/>
            </a:prstGeom>
            <a:noFill/>
          </p:spPr>
          <p:txBody>
            <a:bodyPr wrap="square" lIns="0" tIns="0" rIns="0" bIns="0" rtlCol="0">
              <a:spAutoFit/>
            </a:bodyPr>
            <a:lstStyle/>
            <a:p>
              <a:pPr marL="0" indent="0" algn="l" eaLnBrk="1" latinLnBrk="0" hangingPunct="1">
                <a:lnSpc>
                  <a:spcPct val="130000"/>
                </a:lnSpc>
              </a:pPr>
              <a:r>
                <a:rPr lang="zh-CN" altLang="en-US" sz="1400" b="1" dirty="0">
                  <a:solidFill>
                    <a:schemeClr val="tx1"/>
                  </a:solidFill>
                  <a:latin typeface="微软雅黑" panose="020B0503020204020204" pitchFamily="34" charset="-122"/>
                  <a:ea typeface="微软雅黑" panose="020B0503020204020204" pitchFamily="34" charset="-122"/>
                  <a:cs typeface="+mn-ea"/>
                  <a:sym typeface="+mn-lt"/>
                </a:rPr>
                <a:t>废气进入</a:t>
              </a:r>
              <a:endParaRPr lang="zh-CN" altLang="en-US" sz="1400" b="1"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1" name="文本框 10"/>
            <p:cNvSpPr txBox="1"/>
            <p:nvPr/>
          </p:nvSpPr>
          <p:spPr>
            <a:xfrm>
              <a:off x="13747" y="2130"/>
              <a:ext cx="718" cy="880"/>
            </a:xfrm>
            <a:prstGeom prst="rect">
              <a:avLst/>
            </a:prstGeom>
            <a:noFill/>
          </p:spPr>
          <p:txBody>
            <a:bodyPr wrap="square" lIns="0" tIns="0" rIns="0" bIns="0" rtlCol="0">
              <a:spAutoFit/>
            </a:bodyPr>
            <a:lstStyle/>
            <a:p>
              <a:pPr marL="0" indent="0" algn="l" eaLnBrk="1" latinLnBrk="0" hangingPunct="1">
                <a:lnSpc>
                  <a:spcPct val="130000"/>
                </a:lnSpc>
              </a:pPr>
              <a:r>
                <a:rPr lang="zh-CN" altLang="en-US" sz="1400" b="1">
                  <a:solidFill>
                    <a:schemeClr val="tx1"/>
                  </a:solidFill>
                  <a:latin typeface="微软雅黑" panose="020B0503020204020204" pitchFamily="34" charset="-122"/>
                  <a:ea typeface="微软雅黑" panose="020B0503020204020204" pitchFamily="34" charset="-122"/>
                  <a:cs typeface="+mn-ea"/>
                  <a:sym typeface="+mn-lt"/>
                </a:rPr>
                <a:t>达标排放</a:t>
              </a:r>
              <a:endParaRPr lang="zh-CN" altLang="en-US" sz="1400" b="1" dirty="0">
                <a:solidFill>
                  <a:schemeClr val="tx1"/>
                </a:solidFill>
                <a:latin typeface="微软雅黑" panose="020B0503020204020204" pitchFamily="34" charset="-122"/>
                <a:ea typeface="微软雅黑" panose="020B0503020204020204" pitchFamily="34" charset="-122"/>
                <a:cs typeface="+mn-ea"/>
                <a:sym typeface="+mn-lt"/>
              </a:endParaRPr>
            </a:p>
          </p:txBody>
        </p:sp>
      </p:grpSp>
      <p:sp>
        <p:nvSpPr>
          <p:cNvPr id="2" name="文本框 1"/>
          <p:cNvSpPr txBox="1"/>
          <p:nvPr/>
        </p:nvSpPr>
        <p:spPr>
          <a:xfrm>
            <a:off x="641985" y="1240155"/>
            <a:ext cx="4389120" cy="460375"/>
          </a:xfrm>
          <a:prstGeom prst="rect">
            <a:avLst/>
          </a:prstGeom>
          <a:noFill/>
        </p:spPr>
        <p:txBody>
          <a:bodyPr wrap="square" rtlCol="0">
            <a:spAutoFit/>
          </a:bodyPr>
          <a:lstStyle/>
          <a:p>
            <a:pPr algn="l">
              <a:buClrTx/>
              <a:buSzTx/>
              <a:buFontTx/>
            </a:pPr>
            <a:r>
              <a:rPr lang="zh-CN" altLang="en-US" sz="2400" b="1" dirty="0">
                <a:solidFill>
                  <a:schemeClr val="accent1">
                    <a:lumMod val="60000"/>
                    <a:lumOff val="40000"/>
                  </a:schemeClr>
                </a:solidFill>
                <a:latin typeface="微软雅黑" panose="020B0503020204020204" pitchFamily="34" charset="-122"/>
                <a:ea typeface="微软雅黑" panose="020B0503020204020204" pitchFamily="34" charset="-122"/>
              </a:rPr>
              <a:t>痛点</a:t>
            </a:r>
            <a:r>
              <a:rPr lang="en-US" altLang="zh-CN" sz="2400" b="1" dirty="0">
                <a:solidFill>
                  <a:schemeClr val="accent1">
                    <a:lumMod val="60000"/>
                    <a:lumOff val="40000"/>
                  </a:schemeClr>
                </a:solidFill>
                <a:latin typeface="微软雅黑" panose="020B0503020204020204" pitchFamily="34" charset="-122"/>
                <a:ea typeface="微软雅黑" panose="020B0503020204020204" pitchFamily="34" charset="-122"/>
              </a:rPr>
              <a:t>2</a:t>
            </a:r>
            <a:r>
              <a:rPr lang="zh-CN" altLang="en-US" sz="2400" b="1" dirty="0">
                <a:solidFill>
                  <a:schemeClr val="accent1">
                    <a:lumMod val="60000"/>
                    <a:lumOff val="40000"/>
                  </a:schemeClr>
                </a:solidFill>
                <a:latin typeface="微软雅黑" panose="020B0503020204020204" pitchFamily="34" charset="-122"/>
                <a:ea typeface="微软雅黑" panose="020B0503020204020204" pitchFamily="34" charset="-122"/>
              </a:rPr>
              <a:t>：</a:t>
            </a:r>
            <a:r>
              <a:rPr lang="zh-CN" altLang="en-US" sz="2400"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缺乏环保专业技术能力</a:t>
            </a:r>
            <a:endParaRPr lang="zh-CN" altLang="en-US" sz="2400" b="1" dirty="0">
              <a:solidFill>
                <a:schemeClr val="accent1">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文本框 59"/>
          <p:cNvSpPr txBox="1"/>
          <p:nvPr/>
        </p:nvSpPr>
        <p:spPr>
          <a:xfrm>
            <a:off x="742950" y="2550160"/>
            <a:ext cx="3328670" cy="1687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marL="285750" indent="-285750" algn="l" fontAlgn="auto">
              <a:lnSpc>
                <a:spcPct val="150000"/>
              </a:lnSpc>
              <a:buFont typeface="Arial" panose="020B0604020202020204" pitchFamily="34" charset="0"/>
              <a:buChar char="•"/>
            </a:pPr>
            <a:r>
              <a:rPr lang="zh-CN" altLang="en-US" sz="2000" dirty="0">
                <a:solidFill>
                  <a:schemeClr val="tx1"/>
                </a:solidFill>
                <a:sym typeface="+mn-ea"/>
              </a:rPr>
              <a:t>较多中小企业无专职环保管理专业技术人员；</a:t>
            </a:r>
            <a:endParaRPr lang="zh-CN" altLang="en-US" sz="2000" dirty="0">
              <a:solidFill>
                <a:schemeClr val="tx1"/>
              </a:solidFill>
              <a:sym typeface="+mn-ea"/>
            </a:endParaRPr>
          </a:p>
        </p:txBody>
      </p:sp>
      <p:sp>
        <p:nvSpPr>
          <p:cNvPr id="5" name="文本框 4"/>
          <p:cNvSpPr txBox="1"/>
          <p:nvPr/>
        </p:nvSpPr>
        <p:spPr>
          <a:xfrm>
            <a:off x="4554220" y="2467610"/>
            <a:ext cx="3335020" cy="2764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marL="285750" indent="-285750" algn="l" fontAlgn="auto">
              <a:lnSpc>
                <a:spcPct val="150000"/>
              </a:lnSpc>
              <a:buFont typeface="Arial" panose="020B0604020202020204" pitchFamily="34" charset="0"/>
              <a:buChar char="•"/>
            </a:pPr>
            <a:r>
              <a:rPr lang="zh-CN" altLang="en-US" sz="2000" dirty="0">
                <a:solidFill>
                  <a:schemeClr val="tx1"/>
                </a:solidFill>
                <a:sym typeface="+mn-ea"/>
              </a:rPr>
              <a:t>缺乏必要的环保专业知识，没有掌握规范化活性炭质量和装填量、标准化活性炭吸附装置等必要内容；</a:t>
            </a:r>
            <a:endParaRPr lang="zh-CN" altLang="en-US" sz="2000" dirty="0">
              <a:solidFill>
                <a:schemeClr val="tx1"/>
              </a:solidFill>
              <a:sym typeface="+mn-ea"/>
            </a:endParaRPr>
          </a:p>
        </p:txBody>
      </p:sp>
      <p:sp>
        <p:nvSpPr>
          <p:cNvPr id="7" name="文本框 6"/>
          <p:cNvSpPr txBox="1"/>
          <p:nvPr/>
        </p:nvSpPr>
        <p:spPr>
          <a:xfrm>
            <a:off x="8364220" y="2352040"/>
            <a:ext cx="3326765" cy="2537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marL="285750" indent="-285750" algn="l" fontAlgn="auto">
              <a:lnSpc>
                <a:spcPct val="150000"/>
              </a:lnSpc>
              <a:buFont typeface="Arial" panose="020B0604020202020204" pitchFamily="34" charset="0"/>
              <a:buChar char="•"/>
            </a:pPr>
            <a:r>
              <a:rPr lang="zh-CN" altLang="en-US" sz="2000" dirty="0">
                <a:solidFill>
                  <a:schemeClr val="tx1"/>
                </a:solidFill>
                <a:sym typeface="+mn-ea"/>
              </a:rPr>
              <a:t>无法提供规范要求的设施运行台账、活性炭更换台账等材料；</a:t>
            </a:r>
            <a:endParaRPr lang="zh-CN" altLang="en-US" sz="2000" dirty="0">
              <a:solidFill>
                <a:schemeClr val="tx1"/>
              </a:solidFill>
              <a:sym typeface="+mn-ea"/>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6409690"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一、需求分析-从监管层面</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文本框 1"/>
          <p:cNvSpPr txBox="1"/>
          <p:nvPr/>
        </p:nvSpPr>
        <p:spPr>
          <a:xfrm>
            <a:off x="641985" y="1075055"/>
            <a:ext cx="4389120" cy="460375"/>
          </a:xfrm>
          <a:prstGeom prst="rect">
            <a:avLst/>
          </a:prstGeom>
          <a:noFill/>
        </p:spPr>
        <p:txBody>
          <a:bodyPr wrap="square" rtlCol="0">
            <a:spAutoFit/>
          </a:bodyPr>
          <a:lstStyle/>
          <a:p>
            <a:pPr algn="l">
              <a:buClrTx/>
              <a:buSzTx/>
              <a:buFontTx/>
            </a:pPr>
            <a:r>
              <a:rPr lang="zh-CN" altLang="en-US" sz="2400" b="1" dirty="0">
                <a:solidFill>
                  <a:schemeClr val="accent1">
                    <a:lumMod val="60000"/>
                    <a:lumOff val="40000"/>
                  </a:schemeClr>
                </a:solidFill>
                <a:latin typeface="微软雅黑" panose="020B0503020204020204" pitchFamily="34" charset="-122"/>
                <a:ea typeface="微软雅黑" panose="020B0503020204020204" pitchFamily="34" charset="-122"/>
              </a:rPr>
              <a:t>痛点</a:t>
            </a:r>
            <a:r>
              <a:rPr lang="en-US" altLang="zh-CN" sz="2400" b="1" dirty="0">
                <a:solidFill>
                  <a:schemeClr val="accent1">
                    <a:lumMod val="60000"/>
                    <a:lumOff val="40000"/>
                  </a:schemeClr>
                </a:solidFill>
                <a:latin typeface="微软雅黑" panose="020B0503020204020204" pitchFamily="34" charset="-122"/>
                <a:ea typeface="微软雅黑" panose="020B0503020204020204" pitchFamily="34" charset="-122"/>
              </a:rPr>
              <a:t>1</a:t>
            </a:r>
            <a:r>
              <a:rPr lang="zh-CN" altLang="en-US" sz="2400" b="1" dirty="0">
                <a:solidFill>
                  <a:schemeClr val="accent1">
                    <a:lumMod val="60000"/>
                    <a:lumOff val="40000"/>
                  </a:schemeClr>
                </a:solidFill>
                <a:latin typeface="微软雅黑" panose="020B0503020204020204" pitchFamily="34" charset="-122"/>
                <a:ea typeface="微软雅黑" panose="020B0503020204020204" pitchFamily="34" charset="-122"/>
              </a:rPr>
              <a:t>：治理设施运行不规范</a:t>
            </a:r>
            <a:endParaRPr lang="zh-CN" altLang="en-US" sz="2400" b="1"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41985" y="2703830"/>
            <a:ext cx="4389120" cy="460375"/>
          </a:xfrm>
          <a:prstGeom prst="rect">
            <a:avLst/>
          </a:prstGeom>
          <a:noFill/>
        </p:spPr>
        <p:txBody>
          <a:bodyPr wrap="square" rtlCol="0">
            <a:spAutoFit/>
          </a:bodyPr>
          <a:lstStyle/>
          <a:p>
            <a:pPr algn="l">
              <a:buClrTx/>
              <a:buSzTx/>
              <a:buFontTx/>
            </a:pPr>
            <a:r>
              <a:rPr lang="zh-CN" altLang="en-US" sz="2400" b="1" dirty="0">
                <a:solidFill>
                  <a:schemeClr val="accent1">
                    <a:lumMod val="60000"/>
                    <a:lumOff val="40000"/>
                  </a:schemeClr>
                </a:solidFill>
                <a:latin typeface="微软雅黑" panose="020B0503020204020204" pitchFamily="34" charset="-122"/>
                <a:ea typeface="微软雅黑" panose="020B0503020204020204" pitchFamily="34" charset="-122"/>
              </a:rPr>
              <a:t>痛点</a:t>
            </a:r>
            <a:r>
              <a:rPr lang="en-US" altLang="zh-CN" sz="2400" b="1" dirty="0">
                <a:solidFill>
                  <a:schemeClr val="accent1">
                    <a:lumMod val="60000"/>
                    <a:lumOff val="40000"/>
                  </a:schemeClr>
                </a:solidFill>
                <a:latin typeface="微软雅黑" panose="020B0503020204020204" pitchFamily="34" charset="-122"/>
                <a:ea typeface="微软雅黑" panose="020B0503020204020204" pitchFamily="34" charset="-122"/>
              </a:rPr>
              <a:t>2</a:t>
            </a:r>
            <a:r>
              <a:rPr lang="zh-CN" altLang="en-US" sz="2400" b="1" dirty="0">
                <a:solidFill>
                  <a:schemeClr val="accent1">
                    <a:lumMod val="60000"/>
                    <a:lumOff val="40000"/>
                  </a:schemeClr>
                </a:solidFill>
                <a:latin typeface="微软雅黑" panose="020B0503020204020204" pitchFamily="34" charset="-122"/>
                <a:ea typeface="微软雅黑" panose="020B0503020204020204" pitchFamily="34" charset="-122"/>
              </a:rPr>
              <a:t>：全过程管理体系不健全</a:t>
            </a:r>
            <a:endParaRPr lang="zh-CN" altLang="en-US" sz="2400" b="1"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pic>
        <p:nvPicPr>
          <p:cNvPr id="28" name="图片 27"/>
          <p:cNvPicPr preferRelativeResize="0">
            <a:picLocks noChangeAspect="1"/>
          </p:cNvPicPr>
          <p:nvPr/>
        </p:nvPicPr>
        <p:blipFill>
          <a:blip r:embed="rId1" cstate="print">
            <a:extLst>
              <a:ext uri="{28A0092B-C50C-407E-A947-70E740481C1C}">
                <a14:useLocalDpi xmlns:a14="http://schemas.microsoft.com/office/drawing/2010/main" val="0"/>
              </a:ext>
            </a:extLst>
          </a:blip>
          <a:srcRect l="265" r="265"/>
          <a:stretch>
            <a:fillRect/>
          </a:stretch>
        </p:blipFill>
        <p:spPr>
          <a:xfrm>
            <a:off x="6217285" y="1153160"/>
            <a:ext cx="1700530" cy="1223010"/>
          </a:xfrm>
          <a:custGeom>
            <a:avLst/>
            <a:gdLst>
              <a:gd name="connsiteX0" fmla="*/ 77381 w 2576781"/>
              <a:gd name="connsiteY0" fmla="*/ 0 h 3699241"/>
              <a:gd name="connsiteX1" fmla="*/ 2499400 w 2576781"/>
              <a:gd name="connsiteY1" fmla="*/ 0 h 3699241"/>
              <a:gd name="connsiteX2" fmla="*/ 2576781 w 2576781"/>
              <a:gd name="connsiteY2" fmla="*/ 77381 h 3699241"/>
              <a:gd name="connsiteX3" fmla="*/ 2576781 w 2576781"/>
              <a:gd name="connsiteY3" fmla="*/ 3621860 h 3699241"/>
              <a:gd name="connsiteX4" fmla="*/ 2499400 w 2576781"/>
              <a:gd name="connsiteY4" fmla="*/ 3699241 h 3699241"/>
              <a:gd name="connsiteX5" fmla="*/ 77381 w 2576781"/>
              <a:gd name="connsiteY5" fmla="*/ 3699241 h 3699241"/>
              <a:gd name="connsiteX6" fmla="*/ 0 w 2576781"/>
              <a:gd name="connsiteY6" fmla="*/ 3621860 h 3699241"/>
              <a:gd name="connsiteX7" fmla="*/ 0 w 2576781"/>
              <a:gd name="connsiteY7" fmla="*/ 77381 h 3699241"/>
              <a:gd name="connsiteX8" fmla="*/ 77381 w 2576781"/>
              <a:gd name="connsiteY8" fmla="*/ 0 h 369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6781" h="3699241">
                <a:moveTo>
                  <a:pt x="77381" y="0"/>
                </a:moveTo>
                <a:lnTo>
                  <a:pt x="2499400" y="0"/>
                </a:lnTo>
                <a:cubicBezTo>
                  <a:pt x="2542136" y="0"/>
                  <a:pt x="2576781" y="34645"/>
                  <a:pt x="2576781" y="77381"/>
                </a:cubicBezTo>
                <a:lnTo>
                  <a:pt x="2576781" y="3621860"/>
                </a:lnTo>
                <a:cubicBezTo>
                  <a:pt x="2576781" y="3664596"/>
                  <a:pt x="2542136" y="3699241"/>
                  <a:pt x="2499400" y="3699241"/>
                </a:cubicBezTo>
                <a:lnTo>
                  <a:pt x="77381" y="3699241"/>
                </a:lnTo>
                <a:cubicBezTo>
                  <a:pt x="34645" y="3699241"/>
                  <a:pt x="0" y="3664596"/>
                  <a:pt x="0" y="3621860"/>
                </a:cubicBezTo>
                <a:lnTo>
                  <a:pt x="0" y="77381"/>
                </a:lnTo>
                <a:cubicBezTo>
                  <a:pt x="0" y="34645"/>
                  <a:pt x="34645" y="0"/>
                  <a:pt x="77381" y="0"/>
                </a:cubicBezTo>
                <a:close/>
              </a:path>
            </a:pathLst>
          </a:custGeom>
          <a:ln w="25400">
            <a:gradFill>
              <a:gsLst>
                <a:gs pos="0">
                  <a:schemeClr val="bg1"/>
                </a:gs>
                <a:gs pos="100000">
                  <a:schemeClr val="bg1"/>
                </a:gs>
              </a:gsLst>
              <a:lin ang="5400000" scaled="1"/>
            </a:gradFill>
          </a:ln>
          <a:effectLst>
            <a:outerShdw blurRad="152400" dist="101600" dir="8100000" algn="tr" rotWithShape="0">
              <a:prstClr val="black">
                <a:alpha val="20000"/>
              </a:prstClr>
            </a:outerShdw>
          </a:effectLst>
        </p:spPr>
      </p:pic>
      <p:sp>
        <p:nvSpPr>
          <p:cNvPr id="29" name="文本框 28"/>
          <p:cNvSpPr txBox="1"/>
          <p:nvPr/>
        </p:nvSpPr>
        <p:spPr>
          <a:xfrm>
            <a:off x="5889625" y="1567815"/>
            <a:ext cx="231267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孔隙积灰堵塞</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pic>
        <p:nvPicPr>
          <p:cNvPr id="30" name="图片 29"/>
          <p:cNvPicPr preferRelativeResize="0">
            <a:picLocks noChangeAspect="1"/>
          </p:cNvPicPr>
          <p:nvPr/>
        </p:nvPicPr>
        <p:blipFill>
          <a:blip r:embed="rId2" cstate="print">
            <a:extLst>
              <a:ext uri="{28A0092B-C50C-407E-A947-70E740481C1C}">
                <a14:useLocalDpi xmlns:a14="http://schemas.microsoft.com/office/drawing/2010/main" val="0"/>
              </a:ext>
            </a:extLst>
          </a:blip>
          <a:srcRect l="368" r="368"/>
          <a:stretch>
            <a:fillRect/>
          </a:stretch>
        </p:blipFill>
        <p:spPr>
          <a:xfrm>
            <a:off x="8112125" y="1153160"/>
            <a:ext cx="1706880" cy="1252855"/>
          </a:xfrm>
          <a:custGeom>
            <a:avLst/>
            <a:gdLst>
              <a:gd name="connsiteX0" fmla="*/ 77381 w 2576781"/>
              <a:gd name="connsiteY0" fmla="*/ 0 h 3699241"/>
              <a:gd name="connsiteX1" fmla="*/ 2499400 w 2576781"/>
              <a:gd name="connsiteY1" fmla="*/ 0 h 3699241"/>
              <a:gd name="connsiteX2" fmla="*/ 2576781 w 2576781"/>
              <a:gd name="connsiteY2" fmla="*/ 77381 h 3699241"/>
              <a:gd name="connsiteX3" fmla="*/ 2576781 w 2576781"/>
              <a:gd name="connsiteY3" fmla="*/ 3621860 h 3699241"/>
              <a:gd name="connsiteX4" fmla="*/ 2499400 w 2576781"/>
              <a:gd name="connsiteY4" fmla="*/ 3699241 h 3699241"/>
              <a:gd name="connsiteX5" fmla="*/ 77381 w 2576781"/>
              <a:gd name="connsiteY5" fmla="*/ 3699241 h 3699241"/>
              <a:gd name="connsiteX6" fmla="*/ 0 w 2576781"/>
              <a:gd name="connsiteY6" fmla="*/ 3621860 h 3699241"/>
              <a:gd name="connsiteX7" fmla="*/ 0 w 2576781"/>
              <a:gd name="connsiteY7" fmla="*/ 77381 h 3699241"/>
              <a:gd name="connsiteX8" fmla="*/ 77381 w 2576781"/>
              <a:gd name="connsiteY8" fmla="*/ 0 h 369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6781" h="3699241">
                <a:moveTo>
                  <a:pt x="77381" y="0"/>
                </a:moveTo>
                <a:lnTo>
                  <a:pt x="2499400" y="0"/>
                </a:lnTo>
                <a:cubicBezTo>
                  <a:pt x="2542136" y="0"/>
                  <a:pt x="2576781" y="34645"/>
                  <a:pt x="2576781" y="77381"/>
                </a:cubicBezTo>
                <a:lnTo>
                  <a:pt x="2576781" y="3621860"/>
                </a:lnTo>
                <a:cubicBezTo>
                  <a:pt x="2576781" y="3664596"/>
                  <a:pt x="2542136" y="3699241"/>
                  <a:pt x="2499400" y="3699241"/>
                </a:cubicBezTo>
                <a:lnTo>
                  <a:pt x="77381" y="3699241"/>
                </a:lnTo>
                <a:cubicBezTo>
                  <a:pt x="34645" y="3699241"/>
                  <a:pt x="0" y="3664596"/>
                  <a:pt x="0" y="3621860"/>
                </a:cubicBezTo>
                <a:lnTo>
                  <a:pt x="0" y="77381"/>
                </a:lnTo>
                <a:cubicBezTo>
                  <a:pt x="0" y="34645"/>
                  <a:pt x="34645" y="0"/>
                  <a:pt x="77381" y="0"/>
                </a:cubicBezTo>
                <a:close/>
              </a:path>
            </a:pathLst>
          </a:custGeom>
          <a:ln w="25400">
            <a:gradFill>
              <a:gsLst>
                <a:gs pos="0">
                  <a:schemeClr val="bg1"/>
                </a:gs>
                <a:gs pos="100000">
                  <a:schemeClr val="bg1"/>
                </a:gs>
              </a:gsLst>
              <a:lin ang="5400000" scaled="1"/>
            </a:gradFill>
          </a:ln>
          <a:effectLst>
            <a:outerShdw blurRad="152400" dist="101600" dir="8100000" algn="tr" rotWithShape="0">
              <a:prstClr val="black">
                <a:alpha val="20000"/>
              </a:prstClr>
            </a:outerShdw>
          </a:effectLst>
        </p:spPr>
      </p:pic>
      <p:sp>
        <p:nvSpPr>
          <p:cNvPr id="42" name="文本框 41"/>
          <p:cNvSpPr txBox="1"/>
          <p:nvPr/>
        </p:nvSpPr>
        <p:spPr>
          <a:xfrm>
            <a:off x="8288020" y="1602740"/>
            <a:ext cx="136271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吸油</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pic>
        <p:nvPicPr>
          <p:cNvPr id="43" name="图片 42"/>
          <p:cNvPicPr preferRelativeResize="0">
            <a:picLocks noChangeAspect="1"/>
          </p:cNvPicPr>
          <p:nvPr/>
        </p:nvPicPr>
        <p:blipFill>
          <a:blip r:embed="rId3" cstate="print">
            <a:extLst>
              <a:ext uri="{28A0092B-C50C-407E-A947-70E740481C1C}">
                <a14:useLocalDpi xmlns:a14="http://schemas.microsoft.com/office/drawing/2010/main" val="0"/>
              </a:ext>
            </a:extLst>
          </a:blip>
          <a:srcRect l="389" r="389"/>
          <a:stretch>
            <a:fillRect/>
          </a:stretch>
        </p:blipFill>
        <p:spPr>
          <a:xfrm>
            <a:off x="10020935" y="1156335"/>
            <a:ext cx="1703070" cy="1249680"/>
          </a:xfrm>
          <a:custGeom>
            <a:avLst/>
            <a:gdLst>
              <a:gd name="connsiteX0" fmla="*/ 77381 w 2576781"/>
              <a:gd name="connsiteY0" fmla="*/ 0 h 3699241"/>
              <a:gd name="connsiteX1" fmla="*/ 2499400 w 2576781"/>
              <a:gd name="connsiteY1" fmla="*/ 0 h 3699241"/>
              <a:gd name="connsiteX2" fmla="*/ 2576781 w 2576781"/>
              <a:gd name="connsiteY2" fmla="*/ 77381 h 3699241"/>
              <a:gd name="connsiteX3" fmla="*/ 2576781 w 2576781"/>
              <a:gd name="connsiteY3" fmla="*/ 3621860 h 3699241"/>
              <a:gd name="connsiteX4" fmla="*/ 2499400 w 2576781"/>
              <a:gd name="connsiteY4" fmla="*/ 3699241 h 3699241"/>
              <a:gd name="connsiteX5" fmla="*/ 77381 w 2576781"/>
              <a:gd name="connsiteY5" fmla="*/ 3699241 h 3699241"/>
              <a:gd name="connsiteX6" fmla="*/ 0 w 2576781"/>
              <a:gd name="connsiteY6" fmla="*/ 3621860 h 3699241"/>
              <a:gd name="connsiteX7" fmla="*/ 0 w 2576781"/>
              <a:gd name="connsiteY7" fmla="*/ 77381 h 3699241"/>
              <a:gd name="connsiteX8" fmla="*/ 77381 w 2576781"/>
              <a:gd name="connsiteY8" fmla="*/ 0 h 369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6781" h="3699241">
                <a:moveTo>
                  <a:pt x="77381" y="0"/>
                </a:moveTo>
                <a:lnTo>
                  <a:pt x="2499400" y="0"/>
                </a:lnTo>
                <a:cubicBezTo>
                  <a:pt x="2542136" y="0"/>
                  <a:pt x="2576781" y="34645"/>
                  <a:pt x="2576781" y="77381"/>
                </a:cubicBezTo>
                <a:lnTo>
                  <a:pt x="2576781" y="3621860"/>
                </a:lnTo>
                <a:cubicBezTo>
                  <a:pt x="2576781" y="3664596"/>
                  <a:pt x="2542136" y="3699241"/>
                  <a:pt x="2499400" y="3699241"/>
                </a:cubicBezTo>
                <a:lnTo>
                  <a:pt x="77381" y="3699241"/>
                </a:lnTo>
                <a:cubicBezTo>
                  <a:pt x="34645" y="3699241"/>
                  <a:pt x="0" y="3664596"/>
                  <a:pt x="0" y="3621860"/>
                </a:cubicBezTo>
                <a:lnTo>
                  <a:pt x="0" y="77381"/>
                </a:lnTo>
                <a:cubicBezTo>
                  <a:pt x="0" y="34645"/>
                  <a:pt x="34645" y="0"/>
                  <a:pt x="77381" y="0"/>
                </a:cubicBezTo>
                <a:close/>
              </a:path>
            </a:pathLst>
          </a:custGeom>
          <a:ln w="25400">
            <a:gradFill>
              <a:gsLst>
                <a:gs pos="0">
                  <a:schemeClr val="bg1"/>
                </a:gs>
                <a:gs pos="100000">
                  <a:schemeClr val="bg1"/>
                </a:gs>
              </a:gsLst>
              <a:lin ang="5400000" scaled="1"/>
            </a:gradFill>
          </a:ln>
          <a:effectLst>
            <a:outerShdw blurRad="152400" dist="101600" dir="8100000" algn="tr" rotWithShape="0">
              <a:prstClr val="black">
                <a:alpha val="20000"/>
              </a:prstClr>
            </a:outerShdw>
          </a:effectLst>
        </p:spPr>
      </p:pic>
      <p:sp>
        <p:nvSpPr>
          <p:cNvPr id="44" name="文本框 43"/>
          <p:cNvSpPr txBox="1"/>
          <p:nvPr/>
        </p:nvSpPr>
        <p:spPr>
          <a:xfrm>
            <a:off x="10191115" y="1600835"/>
            <a:ext cx="136271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吸水</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633730" y="4620260"/>
            <a:ext cx="4389120" cy="460375"/>
          </a:xfrm>
          <a:prstGeom prst="rect">
            <a:avLst/>
          </a:prstGeom>
          <a:noFill/>
        </p:spPr>
        <p:txBody>
          <a:bodyPr wrap="square" rtlCol="0">
            <a:spAutoFit/>
          </a:bodyPr>
          <a:lstStyle/>
          <a:p>
            <a:pPr algn="l">
              <a:buClrTx/>
              <a:buSzTx/>
              <a:buFontTx/>
            </a:pPr>
            <a:r>
              <a:rPr lang="zh-CN" altLang="en-US" sz="2400" b="1" dirty="0">
                <a:solidFill>
                  <a:schemeClr val="accent1">
                    <a:lumMod val="60000"/>
                    <a:lumOff val="40000"/>
                  </a:schemeClr>
                </a:solidFill>
                <a:latin typeface="微软雅黑" panose="020B0503020204020204" pitchFamily="34" charset="-122"/>
                <a:ea typeface="微软雅黑" panose="020B0503020204020204" pitchFamily="34" charset="-122"/>
              </a:rPr>
              <a:t>痛点</a:t>
            </a:r>
            <a:r>
              <a:rPr lang="en-US" altLang="zh-CN" sz="2400" b="1" dirty="0">
                <a:solidFill>
                  <a:schemeClr val="accent1">
                    <a:lumMod val="60000"/>
                    <a:lumOff val="40000"/>
                  </a:schemeClr>
                </a:solidFill>
                <a:latin typeface="微软雅黑" panose="020B0503020204020204" pitchFamily="34" charset="-122"/>
                <a:ea typeface="微软雅黑" panose="020B0503020204020204" pitchFamily="34" charset="-122"/>
              </a:rPr>
              <a:t>3</a:t>
            </a:r>
            <a:r>
              <a:rPr lang="zh-CN" altLang="en-US" sz="2400" b="1" dirty="0">
                <a:solidFill>
                  <a:schemeClr val="accent1">
                    <a:lumMod val="60000"/>
                    <a:lumOff val="40000"/>
                  </a:schemeClr>
                </a:solidFill>
                <a:latin typeface="微软雅黑" panose="020B0503020204020204" pitchFamily="34" charset="-122"/>
                <a:ea typeface="微软雅黑" panose="020B0503020204020204" pitchFamily="34" charset="-122"/>
              </a:rPr>
              <a:t>：监管存在盲区</a:t>
            </a:r>
            <a:endParaRPr lang="zh-CN" altLang="en-US" sz="2400" b="1"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74370" y="1546225"/>
            <a:ext cx="3020060" cy="464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marL="285750" indent="-285750" algn="l" fontAlgn="auto">
              <a:lnSpc>
                <a:spcPct val="100000"/>
              </a:lnSpc>
              <a:buFont typeface="Arial" panose="020B0604020202020204" pitchFamily="34" charset="0"/>
              <a:buChar char="•"/>
            </a:pPr>
            <a:r>
              <a:rPr lang="zh-CN" altLang="en-US" sz="2000" dirty="0">
                <a:solidFill>
                  <a:schemeClr val="tx1"/>
                </a:solidFill>
                <a:sym typeface="+mn-ea"/>
              </a:rPr>
              <a:t>活性炭运行状况不佳；</a:t>
            </a:r>
            <a:endParaRPr lang="zh-CN" altLang="en-US" sz="2000" dirty="0">
              <a:solidFill>
                <a:schemeClr val="tx1"/>
              </a:solidFill>
              <a:sym typeface="+mn-ea"/>
            </a:endParaRPr>
          </a:p>
        </p:txBody>
      </p:sp>
      <p:sp>
        <p:nvSpPr>
          <p:cNvPr id="5" name="文本框 4"/>
          <p:cNvSpPr txBox="1"/>
          <p:nvPr/>
        </p:nvSpPr>
        <p:spPr>
          <a:xfrm>
            <a:off x="674370" y="2002790"/>
            <a:ext cx="4229100" cy="464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marL="285750" indent="-285750" algn="l" fontAlgn="auto">
              <a:lnSpc>
                <a:spcPct val="100000"/>
              </a:lnSpc>
              <a:buFont typeface="Arial" panose="020B0604020202020204" pitchFamily="34" charset="0"/>
              <a:buChar char="•"/>
            </a:pPr>
            <a:r>
              <a:rPr lang="zh-CN" altLang="en-US" sz="2000" dirty="0">
                <a:solidFill>
                  <a:schemeClr val="tx1"/>
                </a:solidFill>
                <a:sym typeface="+mn-ea"/>
              </a:rPr>
              <a:t>未完全落实</a:t>
            </a:r>
            <a:r>
              <a:rPr lang="en-US" altLang="zh-CN" sz="2000" dirty="0">
                <a:solidFill>
                  <a:schemeClr val="tx1"/>
                </a:solidFill>
                <a:sym typeface="+mn-ea"/>
              </a:rPr>
              <a:t>“</a:t>
            </a:r>
            <a:r>
              <a:rPr lang="zh-CN" altLang="en-US" sz="2000" dirty="0">
                <a:solidFill>
                  <a:schemeClr val="tx1"/>
                </a:solidFill>
                <a:sym typeface="+mn-ea"/>
              </a:rPr>
              <a:t>先起后停</a:t>
            </a:r>
            <a:r>
              <a:rPr lang="en-US" altLang="zh-CN" sz="2000" dirty="0">
                <a:solidFill>
                  <a:schemeClr val="tx1"/>
                </a:solidFill>
                <a:sym typeface="+mn-ea"/>
              </a:rPr>
              <a:t>”</a:t>
            </a:r>
            <a:r>
              <a:rPr lang="zh-CN" altLang="en-US" sz="2000" dirty="0">
                <a:solidFill>
                  <a:schemeClr val="tx1"/>
                </a:solidFill>
                <a:sym typeface="+mn-ea"/>
              </a:rPr>
              <a:t>等规范；</a:t>
            </a:r>
            <a:endParaRPr lang="zh-CN" altLang="en-US" sz="2000" dirty="0">
              <a:solidFill>
                <a:schemeClr val="tx1"/>
              </a:solidFill>
              <a:sym typeface="+mn-ea"/>
            </a:endParaRPr>
          </a:p>
        </p:txBody>
      </p:sp>
      <p:sp>
        <p:nvSpPr>
          <p:cNvPr id="8" name="文本框 7"/>
          <p:cNvSpPr txBox="1"/>
          <p:nvPr/>
        </p:nvSpPr>
        <p:spPr>
          <a:xfrm>
            <a:off x="674370" y="3207385"/>
            <a:ext cx="5542915" cy="597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marL="285750" indent="-285750" algn="l" fontAlgn="auto">
              <a:lnSpc>
                <a:spcPct val="100000"/>
              </a:lnSpc>
              <a:buFont typeface="Arial" panose="020B0604020202020204" pitchFamily="34" charset="0"/>
              <a:buChar char="•"/>
            </a:pPr>
            <a:r>
              <a:rPr sz="2000" dirty="0">
                <a:solidFill>
                  <a:schemeClr val="tx1"/>
                </a:solidFill>
                <a:sym typeface="+mn-ea"/>
              </a:rPr>
              <a:t>缺乏感知，无法实时预知操作不规范情况，无法实时获取活性炭吸附状态；</a:t>
            </a:r>
            <a:endParaRPr lang="zh-CN" altLang="en-US" sz="2000" dirty="0">
              <a:solidFill>
                <a:schemeClr val="tx1"/>
              </a:solidFill>
              <a:sym typeface="+mn-ea"/>
            </a:endParaRPr>
          </a:p>
        </p:txBody>
      </p:sp>
      <p:sp>
        <p:nvSpPr>
          <p:cNvPr id="9" name="文本框 8"/>
          <p:cNvSpPr txBox="1"/>
          <p:nvPr/>
        </p:nvSpPr>
        <p:spPr>
          <a:xfrm>
            <a:off x="674370" y="3814445"/>
            <a:ext cx="6543675" cy="597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marL="285750" indent="-285750" algn="l" fontAlgn="auto">
              <a:lnSpc>
                <a:spcPct val="100000"/>
              </a:lnSpc>
              <a:buFont typeface="Arial" panose="020B0604020202020204" pitchFamily="34" charset="0"/>
              <a:buChar char="•"/>
            </a:pPr>
            <a:r>
              <a:rPr sz="2000" dirty="0">
                <a:solidFill>
                  <a:schemeClr val="tx1"/>
                </a:solidFill>
                <a:sym typeface="+mn-ea"/>
              </a:rPr>
              <a:t>活性炭管理人工为主，环节易出错漏记</a:t>
            </a:r>
            <a:r>
              <a:rPr lang="zh-CN" altLang="en-US" sz="2000" dirty="0">
                <a:solidFill>
                  <a:schemeClr val="tx1"/>
                </a:solidFill>
                <a:sym typeface="+mn-ea"/>
              </a:rPr>
              <a:t>；</a:t>
            </a:r>
            <a:endParaRPr lang="zh-CN" altLang="en-US" sz="2000" dirty="0">
              <a:solidFill>
                <a:schemeClr val="tx1"/>
              </a:solidFill>
              <a:sym typeface="+mn-ea"/>
            </a:endParaRPr>
          </a:p>
        </p:txBody>
      </p:sp>
      <p:sp>
        <p:nvSpPr>
          <p:cNvPr id="10" name="文本框 9"/>
          <p:cNvSpPr txBox="1"/>
          <p:nvPr/>
        </p:nvSpPr>
        <p:spPr>
          <a:xfrm>
            <a:off x="674370" y="4972050"/>
            <a:ext cx="5543550" cy="87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marL="285750" indent="-285750" algn="l" fontAlgn="auto">
              <a:lnSpc>
                <a:spcPct val="100000"/>
              </a:lnSpc>
              <a:buFont typeface="Arial" panose="020B0604020202020204" pitchFamily="34" charset="0"/>
              <a:buChar char="•"/>
            </a:pPr>
            <a:r>
              <a:rPr sz="2000" dirty="0">
                <a:solidFill>
                  <a:schemeClr val="tx1"/>
                </a:solidFill>
                <a:sym typeface="+mn-ea"/>
              </a:rPr>
              <a:t>重点污染企业污染源在线联网监控成本高且覆盖率严重不足</a:t>
            </a:r>
            <a:r>
              <a:rPr lang="zh-CN" altLang="en-US" sz="2000" dirty="0">
                <a:solidFill>
                  <a:schemeClr val="tx1"/>
                </a:solidFill>
                <a:sym typeface="+mn-ea"/>
              </a:rPr>
              <a:t>；</a:t>
            </a:r>
            <a:endParaRPr lang="zh-CN" altLang="en-US" sz="2000" dirty="0">
              <a:solidFill>
                <a:schemeClr val="tx1"/>
              </a:solidFill>
              <a:sym typeface="+mn-ea"/>
            </a:endParaRPr>
          </a:p>
        </p:txBody>
      </p:sp>
      <p:sp>
        <p:nvSpPr>
          <p:cNvPr id="14" name="文本框 13"/>
          <p:cNvSpPr txBox="1"/>
          <p:nvPr/>
        </p:nvSpPr>
        <p:spPr>
          <a:xfrm>
            <a:off x="674370" y="5713730"/>
            <a:ext cx="5820410" cy="544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marL="285750" indent="-285750" algn="l" fontAlgn="auto">
              <a:lnSpc>
                <a:spcPct val="100000"/>
              </a:lnSpc>
              <a:buFont typeface="Arial" panose="020B0604020202020204" pitchFamily="34" charset="0"/>
              <a:buChar char="•"/>
            </a:pPr>
            <a:r>
              <a:rPr lang="zh-CN" altLang="en-US" sz="2000" dirty="0">
                <a:solidFill>
                  <a:schemeClr val="tx1"/>
                </a:solidFill>
                <a:sym typeface="+mn-ea"/>
              </a:rPr>
              <a:t>定期巡查等传统监管手段精力有限</a:t>
            </a:r>
            <a:endParaRPr lang="zh-CN" altLang="en-US" sz="2000" dirty="0">
              <a:solidFill>
                <a:schemeClr val="tx1"/>
              </a:solidFill>
              <a:sym typeface="+mn-ea"/>
            </a:endParaRPr>
          </a:p>
        </p:txBody>
      </p:sp>
      <p:sp>
        <p:nvSpPr>
          <p:cNvPr id="15" name="文本框 14"/>
          <p:cNvSpPr txBox="1"/>
          <p:nvPr/>
        </p:nvSpPr>
        <p:spPr>
          <a:xfrm>
            <a:off x="674370" y="6208395"/>
            <a:ext cx="5820410" cy="538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marL="285750" indent="-285750" algn="l" fontAlgn="auto">
              <a:lnSpc>
                <a:spcPct val="100000"/>
              </a:lnSpc>
              <a:buFont typeface="Arial" panose="020B0604020202020204" pitchFamily="34" charset="0"/>
              <a:buChar char="•"/>
            </a:pPr>
            <a:r>
              <a:rPr lang="zh-CN" altLang="en-US" sz="2000" dirty="0">
                <a:solidFill>
                  <a:schemeClr val="tx1"/>
                </a:solidFill>
                <a:sym typeface="+mn-ea"/>
              </a:rPr>
              <a:t>面广量多的中小企业，监测监控效率不高</a:t>
            </a:r>
            <a:endParaRPr lang="zh-CN" altLang="en-US" sz="2000" dirty="0">
              <a:solidFill>
                <a:schemeClr val="tx1"/>
              </a:solidFill>
              <a:sym typeface="+mn-ea"/>
            </a:endParaRPr>
          </a:p>
        </p:txBody>
      </p:sp>
      <p:grpSp>
        <p:nvGrpSpPr>
          <p:cNvPr id="73" name="组合 72"/>
          <p:cNvGrpSpPr/>
          <p:nvPr/>
        </p:nvGrpSpPr>
        <p:grpSpPr>
          <a:xfrm>
            <a:off x="6374765" y="3157220"/>
            <a:ext cx="5571313" cy="2476500"/>
            <a:chOff x="1059" y="11174"/>
            <a:chExt cx="13684" cy="6082"/>
          </a:xfrm>
        </p:grpSpPr>
        <p:sp>
          <p:nvSpPr>
            <p:cNvPr id="72" name="矩形 71"/>
            <p:cNvSpPr/>
            <p:nvPr/>
          </p:nvSpPr>
          <p:spPr>
            <a:xfrm>
              <a:off x="1232" y="12745"/>
              <a:ext cx="2328" cy="696"/>
            </a:xfrm>
            <a:prstGeom prst="rect">
              <a:avLst/>
            </a:prstGeom>
            <a:gradFill>
              <a:gsLst>
                <a:gs pos="0">
                  <a:srgbClr val="0E3ACE">
                    <a:alpha val="0"/>
                  </a:srgbClr>
                </a:gs>
                <a:gs pos="100000">
                  <a:srgbClr val="0E3AC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60120" rtl="0" eaLnBrk="1" latinLnBrk="0" hangingPunct="1">
                <a:defRPr sz="1890" kern="1200">
                  <a:solidFill>
                    <a:schemeClr val="lt1"/>
                  </a:solidFill>
                  <a:latin typeface="+mn-lt"/>
                  <a:ea typeface="+mn-ea"/>
                  <a:cs typeface="+mn-cs"/>
                </a:defRPr>
              </a:lvl1pPr>
              <a:lvl2pPr marL="480060" algn="l" defTabSz="960120" rtl="0" eaLnBrk="1" latinLnBrk="0" hangingPunct="1">
                <a:defRPr sz="1890" kern="1200">
                  <a:solidFill>
                    <a:schemeClr val="lt1"/>
                  </a:solidFill>
                  <a:latin typeface="+mn-lt"/>
                  <a:ea typeface="+mn-ea"/>
                  <a:cs typeface="+mn-cs"/>
                </a:defRPr>
              </a:lvl2pPr>
              <a:lvl3pPr marL="960120" algn="l" defTabSz="960120" rtl="0" eaLnBrk="1" latinLnBrk="0" hangingPunct="1">
                <a:defRPr sz="1890" kern="1200">
                  <a:solidFill>
                    <a:schemeClr val="lt1"/>
                  </a:solidFill>
                  <a:latin typeface="+mn-lt"/>
                  <a:ea typeface="+mn-ea"/>
                  <a:cs typeface="+mn-cs"/>
                </a:defRPr>
              </a:lvl3pPr>
              <a:lvl4pPr marL="1440180" algn="l" defTabSz="960120" rtl="0" eaLnBrk="1" latinLnBrk="0" hangingPunct="1">
                <a:defRPr sz="1890" kern="1200">
                  <a:solidFill>
                    <a:schemeClr val="lt1"/>
                  </a:solidFill>
                  <a:latin typeface="+mn-lt"/>
                  <a:ea typeface="+mn-ea"/>
                  <a:cs typeface="+mn-cs"/>
                </a:defRPr>
              </a:lvl4pPr>
              <a:lvl5pPr marL="1919605" algn="l" defTabSz="960120" rtl="0" eaLnBrk="1" latinLnBrk="0" hangingPunct="1">
                <a:defRPr sz="1890" kern="1200">
                  <a:solidFill>
                    <a:schemeClr val="lt1"/>
                  </a:solidFill>
                  <a:latin typeface="+mn-lt"/>
                  <a:ea typeface="+mn-ea"/>
                  <a:cs typeface="+mn-cs"/>
                </a:defRPr>
              </a:lvl5pPr>
              <a:lvl6pPr marL="2399665" algn="l" defTabSz="960120" rtl="0" eaLnBrk="1" latinLnBrk="0" hangingPunct="1">
                <a:defRPr sz="1890" kern="1200">
                  <a:solidFill>
                    <a:schemeClr val="lt1"/>
                  </a:solidFill>
                  <a:latin typeface="+mn-lt"/>
                  <a:ea typeface="+mn-ea"/>
                  <a:cs typeface="+mn-cs"/>
                </a:defRPr>
              </a:lvl6pPr>
              <a:lvl7pPr marL="2879725" algn="l" defTabSz="960120" rtl="0" eaLnBrk="1" latinLnBrk="0" hangingPunct="1">
                <a:defRPr sz="1890" kern="1200">
                  <a:solidFill>
                    <a:schemeClr val="lt1"/>
                  </a:solidFill>
                  <a:latin typeface="+mn-lt"/>
                  <a:ea typeface="+mn-ea"/>
                  <a:cs typeface="+mn-cs"/>
                </a:defRPr>
              </a:lvl7pPr>
              <a:lvl8pPr marL="3359785" algn="l" defTabSz="960120" rtl="0" eaLnBrk="1" latinLnBrk="0" hangingPunct="1">
                <a:defRPr sz="1890" kern="1200">
                  <a:solidFill>
                    <a:schemeClr val="lt1"/>
                  </a:solidFill>
                  <a:latin typeface="+mn-lt"/>
                  <a:ea typeface="+mn-ea"/>
                  <a:cs typeface="+mn-cs"/>
                </a:defRPr>
              </a:lvl8pPr>
              <a:lvl9pPr marL="3839845" algn="l" defTabSz="960120" rtl="0" eaLnBrk="1" latinLnBrk="0" hangingPunct="1">
                <a:defRPr sz="1890" kern="1200">
                  <a:solidFill>
                    <a:schemeClr val="lt1"/>
                  </a:solidFill>
                  <a:latin typeface="+mn-lt"/>
                  <a:ea typeface="+mn-ea"/>
                  <a:cs typeface="+mn-cs"/>
                </a:defRPr>
              </a:lvl9pPr>
            </a:lstStyle>
            <a:p>
              <a:pPr algn="r"/>
              <a:r>
                <a:rPr lang="zh-CN" altLang="en-US" sz="1400" b="1" dirty="0">
                  <a:latin typeface="字魂35号-经典雅黑" panose="00000500000000000000" pitchFamily="2" charset="-122"/>
                  <a:ea typeface="字魂35号-经典雅黑" panose="00000500000000000000" pitchFamily="2" charset="-122"/>
                </a:rPr>
                <a:t>产生环节</a:t>
              </a:r>
              <a:endParaRPr lang="zh-CN" altLang="en-US" sz="1400" b="1" dirty="0">
                <a:latin typeface="字魂35号-经典雅黑" panose="00000500000000000000" pitchFamily="2" charset="-122"/>
                <a:ea typeface="字魂35号-经典雅黑" panose="00000500000000000000" pitchFamily="2" charset="-122"/>
              </a:endParaRPr>
            </a:p>
          </p:txBody>
        </p:sp>
        <p:pic>
          <p:nvPicPr>
            <p:cNvPr id="1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 y="11177"/>
              <a:ext cx="2195" cy="15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45" y="11195"/>
              <a:ext cx="2192" cy="159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20" y="11174"/>
              <a:ext cx="2217" cy="157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1" y="14308"/>
              <a:ext cx="1215" cy="7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98" y="15715"/>
              <a:ext cx="900" cy="69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84" y="15488"/>
              <a:ext cx="1800" cy="168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88" y="13992"/>
              <a:ext cx="945" cy="111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70" y="15737"/>
              <a:ext cx="1050" cy="88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897" y="14935"/>
              <a:ext cx="1245" cy="825"/>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p:cNvSpPr txBox="1"/>
            <p:nvPr/>
          </p:nvSpPr>
          <p:spPr>
            <a:xfrm>
              <a:off x="2449" y="14221"/>
              <a:ext cx="1581" cy="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algn="l"/>
              <a:r>
                <a:rPr lang="zh-CN" altLang="en-US" sz="1400" dirty="0">
                  <a:solidFill>
                    <a:srgbClr val="FF0000"/>
                  </a:solidFill>
                </a:rPr>
                <a:t>感知缺乏</a:t>
              </a:r>
              <a:endParaRPr lang="zh-CN" altLang="en-US" sz="1400" dirty="0">
                <a:solidFill>
                  <a:srgbClr val="FF0000"/>
                </a:solidFill>
              </a:endParaRPr>
            </a:p>
          </p:txBody>
        </p:sp>
        <p:sp>
          <p:nvSpPr>
            <p:cNvPr id="24" name="文本框 23"/>
            <p:cNvSpPr txBox="1"/>
            <p:nvPr/>
          </p:nvSpPr>
          <p:spPr>
            <a:xfrm>
              <a:off x="2193" y="15826"/>
              <a:ext cx="1789" cy="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algn="l"/>
              <a:r>
                <a:rPr lang="zh-CN" altLang="en-US" sz="1400" dirty="0">
                  <a:solidFill>
                    <a:schemeClr val="tx1"/>
                  </a:solidFill>
                </a:rPr>
                <a:t>无标签或手工记录</a:t>
              </a:r>
              <a:endParaRPr lang="zh-CN" altLang="en-US" sz="1400" dirty="0">
                <a:solidFill>
                  <a:schemeClr val="tx1"/>
                </a:solidFill>
              </a:endParaRPr>
            </a:p>
          </p:txBody>
        </p:sp>
        <p:sp>
          <p:nvSpPr>
            <p:cNvPr id="45" name="文本框 44"/>
            <p:cNvSpPr txBox="1"/>
            <p:nvPr/>
          </p:nvSpPr>
          <p:spPr>
            <a:xfrm>
              <a:off x="5842" y="15899"/>
              <a:ext cx="1529" cy="6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defTabSz="960120">
                <a:defRPr sz="1400" b="1">
                  <a:solidFill>
                    <a:schemeClr val="tx1"/>
                  </a:solidFill>
                  <a:latin typeface="微软雅黑" panose="020B0503020204020204" pitchFamily="34" charset="-122"/>
                  <a:ea typeface="微软雅黑" panose="020B0503020204020204" pitchFamily="34" charset="-122"/>
                </a:defRPr>
              </a:lvl1pPr>
              <a:lvl2pPr marL="480060" defTabSz="960120">
                <a:defRPr sz="1890"/>
              </a:lvl2pPr>
              <a:lvl3pPr marL="960120" defTabSz="960120">
                <a:defRPr sz="1890"/>
              </a:lvl3pPr>
              <a:lvl4pPr marL="1440180" defTabSz="960120">
                <a:defRPr sz="1890"/>
              </a:lvl4pPr>
              <a:lvl5pPr marL="1919605" defTabSz="960120">
                <a:defRPr sz="1890"/>
              </a:lvl5pPr>
              <a:lvl6pPr marL="2399665" defTabSz="960120">
                <a:defRPr sz="1890"/>
              </a:lvl6pPr>
              <a:lvl7pPr marL="2879725" defTabSz="960120">
                <a:defRPr sz="1890"/>
              </a:lvl7pPr>
              <a:lvl8pPr marL="3359785" defTabSz="960120">
                <a:defRPr sz="1890"/>
              </a:lvl8pPr>
              <a:lvl9pPr marL="3839845" defTabSz="960120">
                <a:defRPr sz="1890"/>
              </a:lvl9pPr>
            </a:lstStyle>
            <a:p>
              <a:r>
                <a:rPr lang="zh-CN" altLang="en-US" dirty="0">
                  <a:solidFill>
                    <a:srgbClr val="FF0000"/>
                  </a:solidFill>
                </a:rPr>
                <a:t>手工台账</a:t>
              </a:r>
              <a:endParaRPr lang="en-US" altLang="zh-CN" dirty="0">
                <a:solidFill>
                  <a:srgbClr val="FF0000"/>
                </a:solidFill>
              </a:endParaRPr>
            </a:p>
          </p:txBody>
        </p:sp>
        <p:sp>
          <p:nvSpPr>
            <p:cNvPr id="47" name="文本框 46"/>
            <p:cNvSpPr txBox="1"/>
            <p:nvPr/>
          </p:nvSpPr>
          <p:spPr>
            <a:xfrm>
              <a:off x="9432" y="13878"/>
              <a:ext cx="1666" cy="13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algn="l"/>
              <a:r>
                <a:rPr lang="zh-CN" altLang="en-US" sz="1400" dirty="0">
                  <a:solidFill>
                    <a:schemeClr val="tx1"/>
                  </a:solidFill>
                </a:rPr>
                <a:t>手工</a:t>
              </a:r>
              <a:endParaRPr lang="zh-CN" altLang="en-US" sz="1400" dirty="0">
                <a:solidFill>
                  <a:schemeClr val="tx1"/>
                </a:solidFill>
              </a:endParaRPr>
            </a:p>
            <a:p>
              <a:pPr algn="l"/>
              <a:r>
                <a:rPr lang="zh-CN" altLang="en-US" sz="1400" dirty="0">
                  <a:solidFill>
                    <a:schemeClr val="tx1"/>
                  </a:solidFill>
                </a:rPr>
                <a:t>台账</a:t>
              </a:r>
              <a:endParaRPr lang="zh-CN" altLang="en-US" sz="1400" dirty="0">
                <a:solidFill>
                  <a:schemeClr val="tx1"/>
                </a:solidFill>
              </a:endParaRPr>
            </a:p>
          </p:txBody>
        </p:sp>
        <p:sp>
          <p:nvSpPr>
            <p:cNvPr id="48" name="文本框 47"/>
            <p:cNvSpPr txBox="1"/>
            <p:nvPr/>
          </p:nvSpPr>
          <p:spPr>
            <a:xfrm>
              <a:off x="9458" y="15918"/>
              <a:ext cx="1461" cy="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algn="l"/>
              <a:r>
                <a:rPr lang="zh-CN" altLang="en-US" sz="1400" dirty="0">
                  <a:solidFill>
                    <a:srgbClr val="FF0000"/>
                  </a:solidFill>
                </a:rPr>
                <a:t>手工电话联系</a:t>
              </a:r>
              <a:endParaRPr lang="en-US" altLang="zh-CN" sz="1400" dirty="0">
                <a:solidFill>
                  <a:srgbClr val="FF0000"/>
                </a:solidFill>
              </a:endParaRPr>
            </a:p>
          </p:txBody>
        </p:sp>
        <p:sp>
          <p:nvSpPr>
            <p:cNvPr id="52" name="文本框 51"/>
            <p:cNvSpPr txBox="1"/>
            <p:nvPr/>
          </p:nvSpPr>
          <p:spPr>
            <a:xfrm>
              <a:off x="4030" y="12783"/>
              <a:ext cx="3099" cy="657"/>
            </a:xfrm>
            <a:prstGeom prst="rect">
              <a:avLst/>
            </a:prstGeom>
            <a:gradFill>
              <a:gsLst>
                <a:gs pos="0">
                  <a:srgbClr val="0E3ACE">
                    <a:alpha val="0"/>
                  </a:srgbClr>
                </a:gs>
                <a:gs pos="100000">
                  <a:srgbClr val="0E3AC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r" defTabSz="960120">
                <a:defRPr b="1">
                  <a:latin typeface="字魂35号-经典雅黑" panose="00000500000000000000" pitchFamily="2" charset="-122"/>
                  <a:ea typeface="字魂35号-经典雅黑" panose="00000500000000000000" pitchFamily="2" charset="-122"/>
                </a:defRPr>
              </a:lvl1pPr>
              <a:lvl2pPr marL="480060" defTabSz="960120">
                <a:defRPr sz="1890"/>
              </a:lvl2pPr>
              <a:lvl3pPr marL="960120" defTabSz="960120">
                <a:defRPr sz="1890"/>
              </a:lvl3pPr>
              <a:lvl4pPr marL="1440180" defTabSz="960120">
                <a:defRPr sz="1890"/>
              </a:lvl4pPr>
              <a:lvl5pPr marL="1919605" defTabSz="960120">
                <a:defRPr sz="1890"/>
              </a:lvl5pPr>
              <a:lvl6pPr marL="2399665" defTabSz="960120">
                <a:defRPr sz="1890"/>
              </a:lvl6pPr>
              <a:lvl7pPr marL="2879725" defTabSz="960120">
                <a:defRPr sz="1890"/>
              </a:lvl7pPr>
              <a:lvl8pPr marL="3359785" defTabSz="960120">
                <a:defRPr sz="1890"/>
              </a:lvl8pPr>
              <a:lvl9pPr marL="3839845" defTabSz="960120">
                <a:defRPr sz="1890"/>
              </a:lvl9pPr>
            </a:lstStyle>
            <a:p>
              <a:r>
                <a:rPr lang="zh-CN" altLang="en-US" sz="1400" dirty="0"/>
                <a:t>治理环节</a:t>
              </a:r>
              <a:r>
                <a:rPr lang="zh-CN" altLang="en-US" dirty="0"/>
                <a:t> </a:t>
              </a:r>
              <a:endParaRPr lang="en-US" altLang="zh-CN" dirty="0"/>
            </a:p>
          </p:txBody>
        </p:sp>
        <p:sp>
          <p:nvSpPr>
            <p:cNvPr id="53" name="文本框 52"/>
            <p:cNvSpPr txBox="1"/>
            <p:nvPr/>
          </p:nvSpPr>
          <p:spPr>
            <a:xfrm>
              <a:off x="7160" y="12783"/>
              <a:ext cx="3377" cy="657"/>
            </a:xfrm>
            <a:prstGeom prst="rect">
              <a:avLst/>
            </a:prstGeom>
            <a:gradFill>
              <a:gsLst>
                <a:gs pos="0">
                  <a:srgbClr val="0E3ACE">
                    <a:alpha val="0"/>
                  </a:srgbClr>
                </a:gs>
                <a:gs pos="100000">
                  <a:srgbClr val="0E3AC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r" defTabSz="960120">
                <a:defRPr b="1">
                  <a:latin typeface="字魂35号-经典雅黑" panose="00000500000000000000" pitchFamily="2" charset="-122"/>
                  <a:ea typeface="字魂35号-经典雅黑" panose="00000500000000000000" pitchFamily="2" charset="-122"/>
                </a:defRPr>
              </a:lvl1pPr>
              <a:lvl2pPr marL="480060" defTabSz="960120">
                <a:defRPr sz="1890"/>
              </a:lvl2pPr>
              <a:lvl3pPr marL="960120" defTabSz="960120">
                <a:defRPr sz="1890"/>
              </a:lvl3pPr>
              <a:lvl4pPr marL="1440180" defTabSz="960120">
                <a:defRPr sz="1890"/>
              </a:lvl4pPr>
              <a:lvl5pPr marL="1919605" defTabSz="960120">
                <a:defRPr sz="1890"/>
              </a:lvl5pPr>
              <a:lvl6pPr marL="2399665" defTabSz="960120">
                <a:defRPr sz="1890"/>
              </a:lvl6pPr>
              <a:lvl7pPr marL="2879725" defTabSz="960120">
                <a:defRPr sz="1890"/>
              </a:lvl7pPr>
              <a:lvl8pPr marL="3359785" defTabSz="960120">
                <a:defRPr sz="1890"/>
              </a:lvl8pPr>
              <a:lvl9pPr marL="3839845" defTabSz="960120">
                <a:defRPr sz="1890"/>
              </a:lvl9pPr>
            </a:lstStyle>
            <a:p>
              <a:r>
                <a:rPr lang="zh-CN" altLang="en-US" sz="1400" dirty="0"/>
                <a:t>换炭环节</a:t>
              </a:r>
              <a:endParaRPr lang="zh-CN" altLang="en-US" sz="1400" dirty="0"/>
            </a:p>
          </p:txBody>
        </p:sp>
        <p:sp>
          <p:nvSpPr>
            <p:cNvPr id="54" name="文本框 53"/>
            <p:cNvSpPr txBox="1"/>
            <p:nvPr/>
          </p:nvSpPr>
          <p:spPr>
            <a:xfrm>
              <a:off x="10907" y="12805"/>
              <a:ext cx="3099" cy="657"/>
            </a:xfrm>
            <a:prstGeom prst="rect">
              <a:avLst/>
            </a:prstGeom>
            <a:gradFill>
              <a:gsLst>
                <a:gs pos="0">
                  <a:srgbClr val="0E3ACE">
                    <a:alpha val="0"/>
                  </a:srgbClr>
                </a:gs>
                <a:gs pos="100000">
                  <a:srgbClr val="0E3AC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r" defTabSz="960120">
                <a:defRPr b="1">
                  <a:latin typeface="字魂35号-经典雅黑" panose="00000500000000000000" pitchFamily="2" charset="-122"/>
                  <a:ea typeface="字魂35号-经典雅黑" panose="00000500000000000000" pitchFamily="2" charset="-122"/>
                </a:defRPr>
              </a:lvl1pPr>
              <a:lvl2pPr marL="480060" defTabSz="960120">
                <a:defRPr sz="1890"/>
              </a:lvl2pPr>
              <a:lvl3pPr marL="960120" defTabSz="960120">
                <a:defRPr sz="1890"/>
              </a:lvl3pPr>
              <a:lvl4pPr marL="1440180" defTabSz="960120">
                <a:defRPr sz="1890"/>
              </a:lvl4pPr>
              <a:lvl5pPr marL="1919605" defTabSz="960120">
                <a:defRPr sz="1890"/>
              </a:lvl5pPr>
              <a:lvl6pPr marL="2399665" defTabSz="960120">
                <a:defRPr sz="1890"/>
              </a:lvl6pPr>
              <a:lvl7pPr marL="2879725" defTabSz="960120">
                <a:defRPr sz="1890"/>
              </a:lvl7pPr>
              <a:lvl8pPr marL="3359785" defTabSz="960120">
                <a:defRPr sz="1890"/>
              </a:lvl8pPr>
              <a:lvl9pPr marL="3839845" defTabSz="960120">
                <a:defRPr sz="1890"/>
              </a:lvl9pPr>
            </a:lstStyle>
            <a:p>
              <a:r>
                <a:rPr lang="zh-CN" altLang="en-US" sz="1400" dirty="0"/>
                <a:t>处置环节</a:t>
              </a:r>
              <a:endParaRPr lang="zh-CN" altLang="en-US" sz="1400" dirty="0"/>
            </a:p>
          </p:txBody>
        </p:sp>
        <p:sp>
          <p:nvSpPr>
            <p:cNvPr id="56" name="矩形: 圆角 55"/>
            <p:cNvSpPr/>
            <p:nvPr/>
          </p:nvSpPr>
          <p:spPr>
            <a:xfrm>
              <a:off x="1059" y="13582"/>
              <a:ext cx="2777" cy="3674"/>
            </a:xfrm>
            <a:prstGeom prst="roundRect">
              <a:avLst>
                <a:gd name="adj" fmla="val 19771"/>
              </a:avLst>
            </a:prstGeom>
            <a:noFill/>
            <a:ln w="12700">
              <a:solidFill>
                <a:schemeClr val="tx2"/>
              </a:solidFill>
              <a:prstDash val="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7" name="矩形: 圆角 56"/>
            <p:cNvSpPr/>
            <p:nvPr/>
          </p:nvSpPr>
          <p:spPr>
            <a:xfrm>
              <a:off x="4623" y="13582"/>
              <a:ext cx="2777" cy="3674"/>
            </a:xfrm>
            <a:prstGeom prst="roundRect">
              <a:avLst>
                <a:gd name="adj" fmla="val 19771"/>
              </a:avLst>
            </a:prstGeom>
            <a:noFill/>
            <a:ln w="12700">
              <a:solidFill>
                <a:schemeClr val="tx2"/>
              </a:solidFill>
              <a:prstDash val="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8" name="矩形: 圆角 57"/>
            <p:cNvSpPr/>
            <p:nvPr/>
          </p:nvSpPr>
          <p:spPr>
            <a:xfrm>
              <a:off x="8171" y="13582"/>
              <a:ext cx="2777" cy="3674"/>
            </a:xfrm>
            <a:prstGeom prst="roundRect">
              <a:avLst>
                <a:gd name="adj" fmla="val 19771"/>
              </a:avLst>
            </a:prstGeom>
            <a:noFill/>
            <a:ln w="12700">
              <a:solidFill>
                <a:schemeClr val="tx2"/>
              </a:solidFill>
              <a:prstDash val="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9" name="文本框 58"/>
            <p:cNvSpPr txBox="1"/>
            <p:nvPr/>
          </p:nvSpPr>
          <p:spPr>
            <a:xfrm>
              <a:off x="13076" y="14543"/>
              <a:ext cx="1667" cy="1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algn="l"/>
              <a:r>
                <a:rPr lang="en-US" altLang="zh-CN" sz="1400" dirty="0">
                  <a:solidFill>
                    <a:schemeClr val="tx1"/>
                  </a:solidFill>
                </a:rPr>
                <a:t>Excel</a:t>
              </a:r>
              <a:endParaRPr lang="en-US" altLang="zh-CN" sz="1400" dirty="0">
                <a:solidFill>
                  <a:schemeClr val="tx1"/>
                </a:solidFill>
              </a:endParaRPr>
            </a:p>
            <a:p>
              <a:pPr algn="l"/>
              <a:r>
                <a:rPr lang="zh-CN" altLang="en-US" sz="1400" dirty="0">
                  <a:solidFill>
                    <a:schemeClr val="tx1"/>
                  </a:solidFill>
                </a:rPr>
                <a:t>记录</a:t>
              </a:r>
              <a:endParaRPr lang="en-US" altLang="zh-CN" sz="1400" dirty="0">
                <a:solidFill>
                  <a:schemeClr val="tx1"/>
                </a:solidFill>
              </a:endParaRPr>
            </a:p>
          </p:txBody>
        </p:sp>
        <p:sp>
          <p:nvSpPr>
            <p:cNvPr id="25" name="矩形: 圆角 59"/>
            <p:cNvSpPr/>
            <p:nvPr/>
          </p:nvSpPr>
          <p:spPr>
            <a:xfrm>
              <a:off x="11759" y="13582"/>
              <a:ext cx="2777" cy="3674"/>
            </a:xfrm>
            <a:prstGeom prst="roundRect">
              <a:avLst>
                <a:gd name="adj" fmla="val 19771"/>
              </a:avLst>
            </a:prstGeom>
            <a:noFill/>
            <a:ln w="12700">
              <a:solidFill>
                <a:schemeClr val="tx2"/>
              </a:solidFill>
              <a:prstDash val="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2" name="箭头: 右 61"/>
            <p:cNvSpPr/>
            <p:nvPr/>
          </p:nvSpPr>
          <p:spPr>
            <a:xfrm>
              <a:off x="3370" y="11699"/>
              <a:ext cx="968" cy="569"/>
            </a:xfrm>
            <a:prstGeom prst="rightArrow">
              <a:avLst/>
            </a:prstGeom>
            <a:gradFill>
              <a:gsLst>
                <a:gs pos="0">
                  <a:srgbClr val="1353FF">
                    <a:alpha val="0"/>
                  </a:srgbClr>
                </a:gs>
                <a:gs pos="100000">
                  <a:srgbClr val="0F42D3">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箭头: 右 62"/>
            <p:cNvSpPr/>
            <p:nvPr/>
          </p:nvSpPr>
          <p:spPr>
            <a:xfrm>
              <a:off x="7034" y="11707"/>
              <a:ext cx="968" cy="569"/>
            </a:xfrm>
            <a:prstGeom prst="rightArrow">
              <a:avLst/>
            </a:prstGeom>
            <a:gradFill>
              <a:gsLst>
                <a:gs pos="0">
                  <a:srgbClr val="1353FF">
                    <a:alpha val="0"/>
                  </a:srgbClr>
                </a:gs>
                <a:gs pos="100000">
                  <a:srgbClr val="0F42D3">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箭头: 右 63"/>
            <p:cNvSpPr/>
            <p:nvPr/>
          </p:nvSpPr>
          <p:spPr>
            <a:xfrm>
              <a:off x="10406" y="11707"/>
              <a:ext cx="968" cy="569"/>
            </a:xfrm>
            <a:prstGeom prst="rightArrow">
              <a:avLst/>
            </a:prstGeom>
            <a:gradFill>
              <a:gsLst>
                <a:gs pos="0">
                  <a:srgbClr val="1353FF">
                    <a:alpha val="0"/>
                  </a:srgbClr>
                </a:gs>
                <a:gs pos="100000">
                  <a:srgbClr val="0F42D3">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椭圆 66"/>
            <p:cNvSpPr/>
            <p:nvPr/>
          </p:nvSpPr>
          <p:spPr>
            <a:xfrm>
              <a:off x="1080" y="12930"/>
              <a:ext cx="362" cy="339"/>
            </a:xfrm>
            <a:prstGeom prst="ellipse">
              <a:avLst/>
            </a:prstGeom>
            <a:solidFill>
              <a:srgbClr val="1730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黑体" panose="02010609060101010101" charset="-122"/>
                  <a:ea typeface="黑体" panose="02010609060101010101" charset="-122"/>
                </a:rPr>
                <a:t>1</a:t>
              </a:r>
              <a:endParaRPr lang="en-US" altLang="zh-CN" b="1" dirty="0">
                <a:latin typeface="黑体" panose="02010609060101010101" charset="-122"/>
                <a:ea typeface="黑体" panose="02010609060101010101" charset="-122"/>
              </a:endParaRPr>
            </a:p>
          </p:txBody>
        </p:sp>
        <p:sp>
          <p:nvSpPr>
            <p:cNvPr id="68" name="椭圆 67"/>
            <p:cNvSpPr/>
            <p:nvPr/>
          </p:nvSpPr>
          <p:spPr>
            <a:xfrm>
              <a:off x="4713" y="12942"/>
              <a:ext cx="362" cy="339"/>
            </a:xfrm>
            <a:prstGeom prst="ellipse">
              <a:avLst/>
            </a:prstGeom>
            <a:solidFill>
              <a:srgbClr val="1730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黑体" panose="02010609060101010101" charset="-122"/>
                  <a:ea typeface="黑体" panose="02010609060101010101" charset="-122"/>
                </a:rPr>
                <a:t>2</a:t>
              </a:r>
              <a:endParaRPr lang="en-US" altLang="zh-CN" b="1" dirty="0">
                <a:latin typeface="黑体" panose="02010609060101010101" charset="-122"/>
                <a:ea typeface="黑体" panose="02010609060101010101" charset="-122"/>
              </a:endParaRPr>
            </a:p>
          </p:txBody>
        </p:sp>
        <p:sp>
          <p:nvSpPr>
            <p:cNvPr id="69" name="椭圆 68"/>
            <p:cNvSpPr/>
            <p:nvPr/>
          </p:nvSpPr>
          <p:spPr>
            <a:xfrm>
              <a:off x="8113" y="12942"/>
              <a:ext cx="362" cy="339"/>
            </a:xfrm>
            <a:prstGeom prst="ellipse">
              <a:avLst/>
            </a:prstGeom>
            <a:solidFill>
              <a:srgbClr val="1730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黑体" panose="02010609060101010101" charset="-122"/>
                  <a:ea typeface="黑体" panose="02010609060101010101" charset="-122"/>
                </a:rPr>
                <a:t>3</a:t>
              </a:r>
              <a:endParaRPr lang="en-US" altLang="zh-CN" b="1" dirty="0">
                <a:latin typeface="黑体" panose="02010609060101010101" charset="-122"/>
                <a:ea typeface="黑体" panose="02010609060101010101" charset="-122"/>
              </a:endParaRPr>
            </a:p>
          </p:txBody>
        </p:sp>
        <p:sp>
          <p:nvSpPr>
            <p:cNvPr id="26" name="椭圆 25"/>
            <p:cNvSpPr/>
            <p:nvPr/>
          </p:nvSpPr>
          <p:spPr>
            <a:xfrm>
              <a:off x="11578" y="12942"/>
              <a:ext cx="362" cy="339"/>
            </a:xfrm>
            <a:prstGeom prst="ellipse">
              <a:avLst/>
            </a:prstGeom>
            <a:solidFill>
              <a:srgbClr val="1730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黑体" panose="02010609060101010101" charset="-122"/>
                  <a:ea typeface="黑体" panose="02010609060101010101" charset="-122"/>
                </a:rPr>
                <a:t>4</a:t>
              </a:r>
              <a:endParaRPr lang="en-US" altLang="zh-CN" b="1" dirty="0">
                <a:latin typeface="黑体" panose="02010609060101010101" charset="-122"/>
                <a:ea typeface="黑体" panose="02010609060101010101" charset="-122"/>
              </a:endParaRPr>
            </a:p>
          </p:txBody>
        </p:sp>
        <p:pic>
          <p:nvPicPr>
            <p:cNvPr id="27" name="Picture 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59" y="11250"/>
              <a:ext cx="2346" cy="157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85" y="14476"/>
              <a:ext cx="1215" cy="750"/>
            </a:xfrm>
            <a:prstGeom prst="rect">
              <a:avLst/>
            </a:prstGeom>
            <a:noFill/>
            <a:extLst>
              <a:ext uri="{909E8E84-426E-40DD-AFC4-6F175D3DCCD1}">
                <a14:hiddenFill xmlns:a14="http://schemas.microsoft.com/office/drawing/2010/main">
                  <a:solidFill>
                    <a:srgbClr val="FFFFFF"/>
                  </a:solidFill>
                </a14:hiddenFill>
              </a:ext>
            </a:extLst>
          </p:spPr>
        </p:pic>
        <p:sp>
          <p:nvSpPr>
            <p:cNvPr id="60" name="文本框 59"/>
            <p:cNvSpPr txBox="1"/>
            <p:nvPr/>
          </p:nvSpPr>
          <p:spPr>
            <a:xfrm>
              <a:off x="5955" y="14478"/>
              <a:ext cx="1381" cy="6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algn="ctr" defTabSz="960120">
                <a:defRPr sz="2400" b="1">
                  <a:solidFill>
                    <a:schemeClr val="lt1"/>
                  </a:solidFill>
                  <a:latin typeface="微软雅黑" panose="020B0503020204020204" pitchFamily="34" charset="-122"/>
                  <a:ea typeface="微软雅黑" panose="020B0503020204020204" pitchFamily="34" charset="-122"/>
                </a:defRPr>
              </a:lvl1pPr>
              <a:lvl2pPr marL="480060" defTabSz="960120">
                <a:defRPr sz="1890">
                  <a:solidFill>
                    <a:schemeClr val="lt1"/>
                  </a:solidFill>
                </a:defRPr>
              </a:lvl2pPr>
              <a:lvl3pPr marL="960120" defTabSz="960120">
                <a:defRPr sz="1890">
                  <a:solidFill>
                    <a:schemeClr val="lt1"/>
                  </a:solidFill>
                </a:defRPr>
              </a:lvl3pPr>
              <a:lvl4pPr marL="1440180" defTabSz="960120">
                <a:defRPr sz="1890">
                  <a:solidFill>
                    <a:schemeClr val="lt1"/>
                  </a:solidFill>
                </a:defRPr>
              </a:lvl4pPr>
              <a:lvl5pPr marL="1919605" defTabSz="960120">
                <a:defRPr sz="1890">
                  <a:solidFill>
                    <a:schemeClr val="lt1"/>
                  </a:solidFill>
                </a:defRPr>
              </a:lvl5pPr>
              <a:lvl6pPr marL="2399665" defTabSz="960120">
                <a:defRPr sz="1890">
                  <a:solidFill>
                    <a:schemeClr val="lt1"/>
                  </a:solidFill>
                </a:defRPr>
              </a:lvl6pPr>
              <a:lvl7pPr marL="2879725" defTabSz="960120">
                <a:defRPr sz="1890">
                  <a:solidFill>
                    <a:schemeClr val="lt1"/>
                  </a:solidFill>
                </a:defRPr>
              </a:lvl7pPr>
              <a:lvl8pPr marL="3359785" defTabSz="960120">
                <a:defRPr sz="1890">
                  <a:solidFill>
                    <a:schemeClr val="lt1"/>
                  </a:solidFill>
                </a:defRPr>
              </a:lvl8pPr>
              <a:lvl9pPr marL="3839845" defTabSz="960120">
                <a:defRPr sz="1890">
                  <a:solidFill>
                    <a:schemeClr val="lt1"/>
                  </a:solidFill>
                </a:defRPr>
              </a:lvl9pPr>
            </a:lstStyle>
            <a:p>
              <a:pPr algn="l"/>
              <a:r>
                <a:rPr lang="zh-CN" altLang="en-US" sz="1400" dirty="0">
                  <a:solidFill>
                    <a:srgbClr val="FF0000"/>
                  </a:solidFill>
                </a:rPr>
                <a:t>感知缺乏</a:t>
              </a:r>
              <a:endParaRPr lang="zh-CN" altLang="en-US" sz="1400" dirty="0">
                <a:solidFill>
                  <a:srgbClr val="FF0000"/>
                </a:solidFill>
              </a:endParaRPr>
            </a:p>
          </p:txBody>
        </p:sp>
      </p:grpSp>
    </p:spTree>
    <p:custDataLst>
      <p:tags r:id="rId1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6409690"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一、需求分析</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政策</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引导</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9" name="文本框 28"/>
          <p:cNvSpPr txBox="1"/>
          <p:nvPr/>
        </p:nvSpPr>
        <p:spPr>
          <a:xfrm>
            <a:off x="5163185" y="2470785"/>
            <a:ext cx="231267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孔隙积灰堵塞</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42" name="文本框 41"/>
          <p:cNvSpPr txBox="1"/>
          <p:nvPr/>
        </p:nvSpPr>
        <p:spPr>
          <a:xfrm>
            <a:off x="7820660" y="2505710"/>
            <a:ext cx="136271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吸油</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44" name="文本框 43"/>
          <p:cNvSpPr txBox="1"/>
          <p:nvPr/>
        </p:nvSpPr>
        <p:spPr>
          <a:xfrm>
            <a:off x="9982835" y="2503805"/>
            <a:ext cx="136271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吸水</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2" name="内容占位符 2"/>
          <p:cNvSpPr>
            <a:spLocks noGrp="1"/>
          </p:cNvSpPr>
          <p:nvPr/>
        </p:nvSpPr>
        <p:spPr>
          <a:xfrm>
            <a:off x="400685" y="5555615"/>
            <a:ext cx="11806555" cy="1163320"/>
          </a:xfrm>
          <a:prstGeom prst="rect">
            <a:avLst/>
          </a:prstGeom>
        </p:spPr>
        <p:txBody>
          <a:bodyPr vert="horz" lIns="90000" tIns="46800" rIns="90000" bIns="46800" rtlCol="0"/>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b="1">
                <a:latin typeface="微软雅黑" panose="020B0503020204020204" pitchFamily="34" charset="-122"/>
                <a:ea typeface="微软雅黑" panose="020B0503020204020204" pitchFamily="34" charset="-122"/>
                <a:cs typeface="+mn-ea"/>
              </a:rPr>
              <a:t>活性炭吸附装置应配套安装</a:t>
            </a:r>
            <a:r>
              <a:rPr b="1">
                <a:solidFill>
                  <a:schemeClr val="accent1"/>
                </a:solidFill>
                <a:latin typeface="微软雅黑" panose="020B0503020204020204" pitchFamily="34" charset="-122"/>
                <a:ea typeface="微软雅黑" panose="020B0503020204020204" pitchFamily="34" charset="-122"/>
                <a:cs typeface="+mn-ea"/>
              </a:rPr>
              <a:t>运行状态监控装置</a:t>
            </a:r>
            <a:r>
              <a:rPr b="1">
                <a:latin typeface="微软雅黑" panose="020B0503020204020204" pitchFamily="34" charset="-122"/>
                <a:ea typeface="微软雅黑" panose="020B0503020204020204" pitchFamily="34" charset="-122"/>
                <a:cs typeface="+mn-ea"/>
              </a:rPr>
              <a:t>，提前预警活性炭失效情况，并在活性炭吸附饱和前及时进行更换。</a:t>
            </a:r>
            <a:endParaRPr lang="zh-CN" altLang="en-US" b="1">
              <a:latin typeface="微软雅黑" panose="020B0503020204020204" pitchFamily="34" charset="-122"/>
              <a:ea typeface="微软雅黑" panose="020B0503020204020204" pitchFamily="34" charset="-122"/>
              <a:cs typeface="+mn-ea"/>
            </a:endParaRPr>
          </a:p>
        </p:txBody>
      </p:sp>
      <p:pic>
        <p:nvPicPr>
          <p:cNvPr id="10" name="图片 9"/>
          <p:cNvPicPr>
            <a:picLocks noChangeAspect="1"/>
          </p:cNvPicPr>
          <p:nvPr/>
        </p:nvPicPr>
        <p:blipFill rotWithShape="1">
          <a:blip r:embed="rId1"/>
          <a:srcRect t="5037"/>
          <a:stretch>
            <a:fillRect/>
          </a:stretch>
        </p:blipFill>
        <p:spPr>
          <a:xfrm>
            <a:off x="4456430" y="1685290"/>
            <a:ext cx="2987594" cy="3600000"/>
          </a:xfrm>
          <a:custGeom>
            <a:avLst/>
            <a:gdLst>
              <a:gd name="connsiteX0" fmla="*/ 77381 w 2576781"/>
              <a:gd name="connsiteY0" fmla="*/ 0 h 3699241"/>
              <a:gd name="connsiteX1" fmla="*/ 2499400 w 2576781"/>
              <a:gd name="connsiteY1" fmla="*/ 0 h 3699241"/>
              <a:gd name="connsiteX2" fmla="*/ 2576781 w 2576781"/>
              <a:gd name="connsiteY2" fmla="*/ 77381 h 3699241"/>
              <a:gd name="connsiteX3" fmla="*/ 2576781 w 2576781"/>
              <a:gd name="connsiteY3" fmla="*/ 3621860 h 3699241"/>
              <a:gd name="connsiteX4" fmla="*/ 2499400 w 2576781"/>
              <a:gd name="connsiteY4" fmla="*/ 3699241 h 3699241"/>
              <a:gd name="connsiteX5" fmla="*/ 77381 w 2576781"/>
              <a:gd name="connsiteY5" fmla="*/ 3699241 h 3699241"/>
              <a:gd name="connsiteX6" fmla="*/ 0 w 2576781"/>
              <a:gd name="connsiteY6" fmla="*/ 3621860 h 3699241"/>
              <a:gd name="connsiteX7" fmla="*/ 0 w 2576781"/>
              <a:gd name="connsiteY7" fmla="*/ 77381 h 3699241"/>
              <a:gd name="connsiteX8" fmla="*/ 77381 w 2576781"/>
              <a:gd name="connsiteY8" fmla="*/ 0 h 369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6781" h="3699241">
                <a:moveTo>
                  <a:pt x="77381" y="0"/>
                </a:moveTo>
                <a:lnTo>
                  <a:pt x="2499400" y="0"/>
                </a:lnTo>
                <a:cubicBezTo>
                  <a:pt x="2542136" y="0"/>
                  <a:pt x="2576781" y="34645"/>
                  <a:pt x="2576781" y="77381"/>
                </a:cubicBezTo>
                <a:lnTo>
                  <a:pt x="2576781" y="3621860"/>
                </a:lnTo>
                <a:cubicBezTo>
                  <a:pt x="2576781" y="3664596"/>
                  <a:pt x="2542136" y="3699241"/>
                  <a:pt x="2499400" y="3699241"/>
                </a:cubicBezTo>
                <a:lnTo>
                  <a:pt x="77381" y="3699241"/>
                </a:lnTo>
                <a:cubicBezTo>
                  <a:pt x="34645" y="3699241"/>
                  <a:pt x="0" y="3664596"/>
                  <a:pt x="0" y="3621860"/>
                </a:cubicBezTo>
                <a:lnTo>
                  <a:pt x="0" y="77381"/>
                </a:lnTo>
                <a:cubicBezTo>
                  <a:pt x="0" y="34645"/>
                  <a:pt x="34645" y="0"/>
                  <a:pt x="77381" y="0"/>
                </a:cubicBezTo>
                <a:close/>
              </a:path>
            </a:pathLst>
          </a:custGeom>
          <a:ln w="25400">
            <a:gradFill>
              <a:gsLst>
                <a:gs pos="0">
                  <a:sysClr val="window" lastClr="FFFFFF"/>
                </a:gs>
                <a:gs pos="100000">
                  <a:sysClr val="window" lastClr="FFFFFF"/>
                </a:gs>
              </a:gsLst>
              <a:lin ang="5400000" scaled="1"/>
            </a:gradFill>
          </a:ln>
          <a:effectLst>
            <a:outerShdw blurRad="152400" dist="101600" dir="8100000" algn="tr" rotWithShape="0">
              <a:prstClr val="black">
                <a:alpha val="20000"/>
              </a:prstClr>
            </a:outerShdw>
          </a:effectLst>
        </p:spPr>
      </p:pic>
      <p:pic>
        <p:nvPicPr>
          <p:cNvPr id="14" name="图片 13"/>
          <p:cNvPicPr>
            <a:picLocks noChangeAspect="1"/>
          </p:cNvPicPr>
          <p:nvPr/>
        </p:nvPicPr>
        <p:blipFill>
          <a:blip r:embed="rId2"/>
          <a:stretch>
            <a:fillRect/>
          </a:stretch>
        </p:blipFill>
        <p:spPr>
          <a:xfrm>
            <a:off x="1007745" y="1725295"/>
            <a:ext cx="3072091" cy="3600000"/>
          </a:xfrm>
          <a:custGeom>
            <a:avLst/>
            <a:gdLst>
              <a:gd name="connsiteX0" fmla="*/ 77381 w 2576781"/>
              <a:gd name="connsiteY0" fmla="*/ 0 h 3699241"/>
              <a:gd name="connsiteX1" fmla="*/ 2499400 w 2576781"/>
              <a:gd name="connsiteY1" fmla="*/ 0 h 3699241"/>
              <a:gd name="connsiteX2" fmla="*/ 2576781 w 2576781"/>
              <a:gd name="connsiteY2" fmla="*/ 77381 h 3699241"/>
              <a:gd name="connsiteX3" fmla="*/ 2576781 w 2576781"/>
              <a:gd name="connsiteY3" fmla="*/ 3621860 h 3699241"/>
              <a:gd name="connsiteX4" fmla="*/ 2499400 w 2576781"/>
              <a:gd name="connsiteY4" fmla="*/ 3699241 h 3699241"/>
              <a:gd name="connsiteX5" fmla="*/ 77381 w 2576781"/>
              <a:gd name="connsiteY5" fmla="*/ 3699241 h 3699241"/>
              <a:gd name="connsiteX6" fmla="*/ 0 w 2576781"/>
              <a:gd name="connsiteY6" fmla="*/ 3621860 h 3699241"/>
              <a:gd name="connsiteX7" fmla="*/ 0 w 2576781"/>
              <a:gd name="connsiteY7" fmla="*/ 77381 h 3699241"/>
              <a:gd name="connsiteX8" fmla="*/ 77381 w 2576781"/>
              <a:gd name="connsiteY8" fmla="*/ 0 h 369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6781" h="3699241">
                <a:moveTo>
                  <a:pt x="77381" y="0"/>
                </a:moveTo>
                <a:lnTo>
                  <a:pt x="2499400" y="0"/>
                </a:lnTo>
                <a:cubicBezTo>
                  <a:pt x="2542136" y="0"/>
                  <a:pt x="2576781" y="34645"/>
                  <a:pt x="2576781" y="77381"/>
                </a:cubicBezTo>
                <a:lnTo>
                  <a:pt x="2576781" y="3621860"/>
                </a:lnTo>
                <a:cubicBezTo>
                  <a:pt x="2576781" y="3664596"/>
                  <a:pt x="2542136" y="3699241"/>
                  <a:pt x="2499400" y="3699241"/>
                </a:cubicBezTo>
                <a:lnTo>
                  <a:pt x="77381" y="3699241"/>
                </a:lnTo>
                <a:cubicBezTo>
                  <a:pt x="34645" y="3699241"/>
                  <a:pt x="0" y="3664596"/>
                  <a:pt x="0" y="3621860"/>
                </a:cubicBezTo>
                <a:lnTo>
                  <a:pt x="0" y="77381"/>
                </a:lnTo>
                <a:cubicBezTo>
                  <a:pt x="0" y="34645"/>
                  <a:pt x="34645" y="0"/>
                  <a:pt x="77381" y="0"/>
                </a:cubicBezTo>
                <a:close/>
              </a:path>
            </a:pathLst>
          </a:custGeom>
          <a:ln w="25400">
            <a:gradFill>
              <a:gsLst>
                <a:gs pos="0">
                  <a:sysClr val="window" lastClr="FFFFFF"/>
                </a:gs>
                <a:gs pos="100000">
                  <a:sysClr val="window" lastClr="FFFFFF"/>
                </a:gs>
              </a:gsLst>
              <a:lin ang="5400000" scaled="1"/>
            </a:gradFill>
          </a:ln>
          <a:effectLst>
            <a:outerShdw blurRad="152400" dist="101600" dir="8100000" algn="tr" rotWithShape="0">
              <a:prstClr val="black">
                <a:alpha val="20000"/>
              </a:prstClr>
            </a:outerShdw>
          </a:effectLst>
        </p:spPr>
      </p:pic>
      <p:sp>
        <p:nvSpPr>
          <p:cNvPr id="3" name="文本框 2"/>
          <p:cNvSpPr txBox="1"/>
          <p:nvPr/>
        </p:nvSpPr>
        <p:spPr>
          <a:xfrm>
            <a:off x="480060" y="836930"/>
            <a:ext cx="11231880" cy="922020"/>
          </a:xfrm>
          <a:prstGeom prst="rect">
            <a:avLst/>
          </a:prstGeom>
          <a:noFill/>
        </p:spPr>
        <p:txBody>
          <a:bodyPr wrap="square" rtlCol="0" anchor="t">
            <a:spAutoFit/>
          </a:bodyPr>
          <a:p>
            <a:pPr algn="ctr">
              <a:lnSpc>
                <a:spcPct val="150000"/>
              </a:lnSpc>
            </a:pPr>
            <a:r>
              <a:rPr lang="zh-CN" altLang="en-US" b="1" dirty="0">
                <a:solidFill>
                  <a:sysClr val="windowText" lastClr="000000"/>
                </a:solidFill>
                <a:latin typeface="Times New Roman" panose="02020603050405020304" charset="0"/>
                <a:ea typeface="微软雅黑" panose="020B0503020204020204" pitchFamily="34" charset="-122"/>
                <a:cs typeface="微软雅黑" panose="020B0503020204020204" pitchFamily="34" charset="-122"/>
                <a:sym typeface="Times New Roman" panose="02020603050405020304" charset="0"/>
              </a:rPr>
              <a:t>杭州市生态环境局发布</a:t>
            </a:r>
            <a:r>
              <a:rPr lang="en-US" altLang="zh-CN" b="1" dirty="0">
                <a:solidFill>
                  <a:sysClr val="windowText" lastClr="000000"/>
                </a:solidFill>
                <a:latin typeface="Times New Roman" panose="02020603050405020304" charset="0"/>
                <a:ea typeface="微软雅黑" panose="020B0503020204020204" pitchFamily="34" charset="-122"/>
                <a:cs typeface="微软雅黑" panose="020B0503020204020204" pitchFamily="34" charset="-122"/>
                <a:sym typeface="Times New Roman" panose="02020603050405020304" charset="0"/>
              </a:rPr>
              <a:t>《</a:t>
            </a:r>
            <a:r>
              <a:rPr lang="zh-CN" altLang="en-US" b="1" dirty="0">
                <a:solidFill>
                  <a:sysClr val="windowText" lastClr="000000"/>
                </a:solidFill>
                <a:latin typeface="Times New Roman" panose="02020603050405020304" charset="0"/>
                <a:ea typeface="微软雅黑" panose="020B0503020204020204" pitchFamily="34" charset="-122"/>
                <a:cs typeface="微软雅黑" panose="020B0503020204020204" pitchFamily="34" charset="-122"/>
                <a:sym typeface="Times New Roman" panose="02020603050405020304" charset="0"/>
              </a:rPr>
              <a:t>杭州市生态环境局关于于加快</a:t>
            </a:r>
            <a:r>
              <a:rPr lang="en-US" altLang="zh-CN" b="1" dirty="0">
                <a:solidFill>
                  <a:sysClr val="windowText" lastClr="000000"/>
                </a:solidFill>
                <a:latin typeface="Times New Roman" panose="02020603050405020304" charset="0"/>
                <a:ea typeface="微软雅黑" panose="020B0503020204020204" pitchFamily="34" charset="-122"/>
                <a:cs typeface="微软雅黑" panose="020B0503020204020204" pitchFamily="34" charset="-122"/>
                <a:sym typeface="Times New Roman" panose="02020603050405020304" charset="0"/>
              </a:rPr>
              <a:t>VOCs </a:t>
            </a:r>
            <a:r>
              <a:rPr lang="zh-CN" altLang="en-US" b="1" dirty="0">
                <a:solidFill>
                  <a:sysClr val="windowText" lastClr="000000"/>
                </a:solidFill>
                <a:latin typeface="Times New Roman" panose="02020603050405020304" charset="0"/>
                <a:ea typeface="微软雅黑" panose="020B0503020204020204" pitchFamily="34" charset="-122"/>
                <a:cs typeface="微软雅黑" panose="020B0503020204020204" pitchFamily="34" charset="-122"/>
                <a:sym typeface="Times New Roman" panose="02020603050405020304" charset="0"/>
              </a:rPr>
              <a:t>治理活性炭吸附设施升级改造工作的通知</a:t>
            </a:r>
            <a:r>
              <a:rPr lang="en-US" altLang="zh-CN" b="1" dirty="0">
                <a:solidFill>
                  <a:sysClr val="windowText" lastClr="000000"/>
                </a:solidFill>
                <a:latin typeface="Times New Roman" panose="02020603050405020304" charset="0"/>
                <a:ea typeface="微软雅黑" panose="020B0503020204020204" pitchFamily="34" charset="-122"/>
                <a:cs typeface="微软雅黑" panose="020B0503020204020204" pitchFamily="34" charset="-122"/>
                <a:sym typeface="Times New Roman" panose="02020603050405020304" charset="0"/>
              </a:rPr>
              <a:t>》</a:t>
            </a:r>
            <a:r>
              <a:rPr lang="zh-CN" altLang="en-US" b="1" dirty="0">
                <a:solidFill>
                  <a:sysClr val="windowText" lastClr="000000"/>
                </a:solidFill>
                <a:latin typeface="Times New Roman" panose="02020603050405020304" charset="0"/>
                <a:ea typeface="微软雅黑" panose="020B0503020204020204" pitchFamily="34" charset="-122"/>
                <a:cs typeface="微软雅黑" panose="020B0503020204020204" pitchFamily="34" charset="-122"/>
                <a:sym typeface="Times New Roman" panose="02020603050405020304" charset="0"/>
              </a:rPr>
              <a:t>（杭环函</a:t>
            </a:r>
            <a:r>
              <a:rPr lang="en-US" altLang="zh-CN" b="1" dirty="0">
                <a:solidFill>
                  <a:sysClr val="windowText" lastClr="000000"/>
                </a:solidFill>
                <a:latin typeface="Times New Roman" panose="02020603050405020304" charset="0"/>
                <a:ea typeface="微软雅黑" panose="020B0503020204020204" pitchFamily="34" charset="-122"/>
                <a:cs typeface="微软雅黑" panose="020B0503020204020204" pitchFamily="34" charset="-122"/>
                <a:sym typeface="Times New Roman" panose="02020603050405020304" charset="0"/>
              </a:rPr>
              <a:t>〔2023〕53 </a:t>
            </a:r>
            <a:r>
              <a:rPr lang="zh-CN" altLang="en-US" b="1" dirty="0">
                <a:solidFill>
                  <a:sysClr val="windowText" lastClr="000000"/>
                </a:solidFill>
                <a:latin typeface="Times New Roman" panose="02020603050405020304" charset="0"/>
                <a:ea typeface="微软雅黑" panose="020B0503020204020204" pitchFamily="34" charset="-122"/>
                <a:cs typeface="微软雅黑" panose="020B0503020204020204" pitchFamily="34" charset="-122"/>
                <a:sym typeface="Times New Roman" panose="02020603050405020304" charset="0"/>
              </a:rPr>
              <a:t>号）</a:t>
            </a:r>
            <a:endParaRPr lang="zh-CN" altLang="en-US" sz="2400" b="1" kern="100" dirty="0">
              <a:solidFill>
                <a:sysClr val="windowText" lastClr="000000"/>
              </a:solidFill>
              <a:effectLst/>
              <a:latin typeface="Times New Roman" panose="02020603050405020304" charset="0"/>
              <a:ea typeface="微软雅黑" panose="020B0503020204020204" pitchFamily="34" charset="-122"/>
              <a:cs typeface="微软雅黑" panose="020B0503020204020204" pitchFamily="34" charset="-122"/>
              <a:sym typeface="Times New Roman" panose="02020603050405020304" charset="0"/>
            </a:endParaRPr>
          </a:p>
        </p:txBody>
      </p:sp>
      <p:pic>
        <p:nvPicPr>
          <p:cNvPr id="4" name="图片 3"/>
          <p:cNvPicPr>
            <a:picLocks noChangeAspect="1"/>
          </p:cNvPicPr>
          <p:nvPr/>
        </p:nvPicPr>
        <p:blipFill>
          <a:blip r:embed="rId3"/>
          <a:stretch>
            <a:fillRect/>
          </a:stretch>
        </p:blipFill>
        <p:spPr>
          <a:xfrm>
            <a:off x="7820660" y="1725295"/>
            <a:ext cx="2537777" cy="3600000"/>
          </a:xfrm>
          <a:prstGeom prst="rect">
            <a:avLst/>
          </a:prstGeom>
          <a:effectLst>
            <a:outerShdw blurRad="152400" dist="101600" dir="13500000" algn="br" rotWithShape="0">
              <a:prstClr val="black">
                <a:alpha val="20000"/>
              </a:prstClr>
            </a:outerShdw>
          </a:effectLst>
        </p:spPr>
      </p:pic>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6409690"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二、解决方案</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活性炭数智监控系统</a:t>
            </a:r>
            <a:endParaRPr lang="zh-CN" altLang="en-US"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9" name="文本框 28"/>
          <p:cNvSpPr txBox="1"/>
          <p:nvPr/>
        </p:nvSpPr>
        <p:spPr>
          <a:xfrm>
            <a:off x="5163185" y="2470785"/>
            <a:ext cx="231267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孔隙积灰堵塞</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42" name="文本框 41"/>
          <p:cNvSpPr txBox="1"/>
          <p:nvPr/>
        </p:nvSpPr>
        <p:spPr>
          <a:xfrm>
            <a:off x="7820660" y="2505710"/>
            <a:ext cx="136271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吸油</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44" name="文本框 43"/>
          <p:cNvSpPr txBox="1"/>
          <p:nvPr/>
        </p:nvSpPr>
        <p:spPr>
          <a:xfrm>
            <a:off x="9982835" y="2503805"/>
            <a:ext cx="1362710" cy="306705"/>
          </a:xfrm>
          <a:prstGeom prst="rect">
            <a:avLst/>
          </a:prstGeom>
          <a:noFill/>
        </p:spPr>
        <p:txBody>
          <a:bodyPr wrap="square">
            <a:spAutoFit/>
          </a:bodyPr>
          <a:lstStyle/>
          <a:p>
            <a:pPr algn="ctr"/>
            <a:r>
              <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rPr>
              <a:t>吸水</a:t>
            </a:r>
            <a:endParaRPr lang="zh-CN" altLang="en-US" sz="14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3" name="Title 6"/>
          <p:cNvSpPr txBox="1"/>
          <p:nvPr>
            <p:custDataLst>
              <p:tags r:id="rId1"/>
            </p:custDataLst>
          </p:nvPr>
        </p:nvSpPr>
        <p:spPr>
          <a:xfrm>
            <a:off x="572135" y="1342390"/>
            <a:ext cx="10792460" cy="549275"/>
          </a:xfrm>
          <a:prstGeom prst="rect">
            <a:avLst/>
          </a:prstGeom>
          <a:noFill/>
          <a:ln w="3175">
            <a:noFill/>
            <a:prstDash val="dash"/>
          </a:ln>
        </p:spPr>
        <p:txBody>
          <a:bodyPr wrap="square" lIns="37664" tIns="15065" rIns="37664" bIns="15065"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50000"/>
              </a:lnSpc>
            </a:pPr>
            <a:endParaRPr lang="zh-CN" altLang="en-US" sz="300" dirty="0">
              <a:solidFill>
                <a:schemeClr val="bg1"/>
              </a:solidFill>
              <a:effectLst/>
              <a:cs typeface="+mn-ea"/>
              <a:sym typeface="+mn-lt"/>
            </a:endParaRPr>
          </a:p>
          <a:p>
            <a:pPr marL="342900" indent="-342900">
              <a:lnSpc>
                <a:spcPct val="150000"/>
              </a:lnSpc>
              <a:buFont typeface="Arial" panose="020B0604020202020204" pitchFamily="34" charset="0"/>
              <a:buChar char="•"/>
            </a:pPr>
            <a:r>
              <a:rPr lang="zh-CN" altLang="en-US" sz="2000" b="1">
                <a:solidFill>
                  <a:schemeClr val="tx1"/>
                </a:solidFill>
                <a:effectLst/>
                <a:latin typeface="微软雅黑" panose="020B0503020204020204" pitchFamily="34" charset="-122"/>
                <a:ea typeface="微软雅黑" panose="020B0503020204020204" pitchFamily="34" charset="-122"/>
                <a:cs typeface="+mn-ea"/>
                <a:sym typeface="+mn-lt"/>
              </a:rPr>
              <a:t>采用</a:t>
            </a:r>
            <a:r>
              <a:rPr lang="zh-CN" altLang="en-US" sz="2000" b="1">
                <a:solidFill>
                  <a:schemeClr val="accent1"/>
                </a:solidFill>
                <a:effectLst/>
                <a:latin typeface="微软雅黑" panose="020B0503020204020204" pitchFamily="34" charset="-122"/>
                <a:ea typeface="微软雅黑" panose="020B0503020204020204" pitchFamily="34" charset="-122"/>
                <a:cs typeface="+mn-ea"/>
                <a:sym typeface="+mn-lt"/>
              </a:rPr>
              <a:t>风管多参数智能感知终端</a:t>
            </a:r>
            <a:r>
              <a:rPr lang="zh-CN" altLang="en-US" sz="2000" b="1">
                <a:solidFill>
                  <a:schemeClr val="tx1"/>
                </a:solidFill>
                <a:effectLst/>
                <a:latin typeface="微软雅黑" panose="020B0503020204020204" pitchFamily="34" charset="-122"/>
                <a:ea typeface="微软雅黑" panose="020B0503020204020204" pitchFamily="34" charset="-122"/>
                <a:cs typeface="+mn-ea"/>
                <a:sym typeface="+mn-lt"/>
              </a:rPr>
              <a:t>实时监测活性炭吸附设施参数（VOCs浓度、温度、湿度、风速等）；</a:t>
            </a:r>
            <a:endParaRPr lang="zh-CN" altLang="en-US" sz="2000" b="1">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19" name="标题 3"/>
          <p:cNvSpPr/>
          <p:nvPr>
            <p:custDataLst>
              <p:tags r:id="rId2"/>
            </p:custDataLst>
          </p:nvPr>
        </p:nvSpPr>
        <p:spPr>
          <a:xfrm>
            <a:off x="633730" y="953770"/>
            <a:ext cx="1514475" cy="487045"/>
          </a:xfrm>
          <a:prstGeom prst="rect">
            <a:avLst/>
          </a:prstGeom>
          <a:noFill/>
        </p:spPr>
        <p:txBody>
          <a:bodyPr vert="horz" wrap="square" lIns="91440" tIns="45720" rIns="91440" bIns="46800" rtlCol="0" anchor="b" anchorCtr="0">
            <a:noAutofit/>
          </a:bodyPr>
          <a:lstStyle>
            <a:lvl1pPr marL="0" marR="0" algn="l" defTabSz="914400" rtl="0" eaLnBrk="1" fontAlgn="auto" latinLnBrk="0" hangingPunct="1">
              <a:lnSpc>
                <a:spcPct val="100000"/>
              </a:lnSpc>
              <a:spcBef>
                <a:spcPct val="0"/>
              </a:spcBef>
              <a:buClrTx/>
              <a:buSzTx/>
              <a:buFontTx/>
              <a:buNone/>
              <a:defRPr kumimoji="0" lang="zh-CN" altLang="en-US" sz="5220" b="1" i="0" u="none" strike="noStrike" kern="1200" cap="none" spc="0" normalizeH="0" baseline="0" noProof="1" dirty="0">
                <a:ln w="25400">
                  <a:noFill/>
                </a:ln>
                <a:solidFill>
                  <a:schemeClr val="lt1"/>
                </a:solidFill>
                <a:uFillTx/>
                <a:latin typeface="Arial" panose="020B0604020202020204" pitchFamily="34" charset="0"/>
                <a:ea typeface="汉仪粗黑 简" charset="0"/>
                <a:cs typeface="汉仪雅酷黑简" panose="00020600040101010101" charset="-122"/>
              </a:defRPr>
            </a:lvl1pPr>
          </a:lstStyle>
          <a:p>
            <a:r>
              <a:rPr lang="en-US" altLang="zh-CN" sz="2400">
                <a:solidFill>
                  <a:schemeClr val="tx1"/>
                </a:solidFill>
                <a:effectLst/>
                <a:latin typeface="微软雅黑" panose="020B0503020204020204" pitchFamily="34" charset="-122"/>
                <a:ea typeface="微软雅黑" panose="020B0503020204020204" pitchFamily="34" charset="-122"/>
              </a:rPr>
              <a:t>系统</a:t>
            </a:r>
            <a:r>
              <a:rPr sz="2400">
                <a:solidFill>
                  <a:schemeClr val="tx1"/>
                </a:solidFill>
                <a:effectLst/>
                <a:latin typeface="微软雅黑" panose="020B0503020204020204" pitchFamily="34" charset="-122"/>
                <a:ea typeface="微软雅黑" panose="020B0503020204020204" pitchFamily="34" charset="-122"/>
              </a:rPr>
              <a:t>简介</a:t>
            </a:r>
            <a:endParaRPr sz="2400">
              <a:solidFill>
                <a:schemeClr val="tx1"/>
              </a:solidFill>
              <a:effectLst/>
              <a:latin typeface="微软雅黑" panose="020B0503020204020204" pitchFamily="34" charset="-122"/>
              <a:ea typeface="微软雅黑" panose="020B0503020204020204" pitchFamily="34" charset="-122"/>
            </a:endParaRPr>
          </a:p>
        </p:txBody>
      </p:sp>
      <p:pic>
        <p:nvPicPr>
          <p:cNvPr id="51" name="图片 50"/>
          <p:cNvPicPr>
            <a:picLocks noChangeAspect="1"/>
          </p:cNvPicPr>
          <p:nvPr/>
        </p:nvPicPr>
        <p:blipFill>
          <a:blip r:embed="rId3"/>
          <a:srcRect l="806"/>
          <a:stretch>
            <a:fillRect/>
          </a:stretch>
        </p:blipFill>
        <p:spPr>
          <a:xfrm>
            <a:off x="2727960" y="3955415"/>
            <a:ext cx="5885180" cy="2796540"/>
          </a:xfrm>
          <a:prstGeom prst="rect">
            <a:avLst/>
          </a:prstGeom>
        </p:spPr>
      </p:pic>
      <p:sp>
        <p:nvSpPr>
          <p:cNvPr id="2" name="椭圆 1"/>
          <p:cNvSpPr/>
          <p:nvPr/>
        </p:nvSpPr>
        <p:spPr>
          <a:xfrm>
            <a:off x="3536950" y="3512820"/>
            <a:ext cx="4567555" cy="1583690"/>
          </a:xfrm>
          <a:prstGeom prst="ellipse">
            <a:avLst/>
          </a:prstGeom>
          <a:solidFill>
            <a:srgbClr val="D2DDFD">
              <a:alpha val="36000"/>
            </a:srgbClr>
          </a:soli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p:nvSpPr>
        <p:spPr>
          <a:xfrm>
            <a:off x="4692015" y="3971290"/>
            <a:ext cx="547370" cy="547370"/>
          </a:xfrm>
          <a:prstGeom prst="ellipse">
            <a:avLst/>
          </a:prstGeom>
          <a:solidFill>
            <a:srgbClr val="A2FF8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p>
            <a:pPr algn="ctr"/>
            <a:r>
              <a:rPr lang="zh-CN" altLang="en-US" sz="1200" b="1" dirty="0">
                <a:solidFill>
                  <a:schemeClr val="tx1"/>
                </a:solidFill>
                <a:effectLst/>
                <a:latin typeface="微软雅黑" panose="020B0503020204020204" pitchFamily="34" charset="-122"/>
                <a:ea typeface="微软雅黑" panose="020B0503020204020204" pitchFamily="34" charset="-122"/>
                <a:cs typeface="+mn-ea"/>
                <a:sym typeface="+mn-lt"/>
              </a:rPr>
              <a:t>正常</a:t>
            </a:r>
            <a:endParaRPr lang="zh-CN" altLang="en-US" sz="1200" b="1"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53" name="椭圆 52"/>
          <p:cNvSpPr/>
          <p:nvPr/>
        </p:nvSpPr>
        <p:spPr>
          <a:xfrm>
            <a:off x="5502275" y="3956050"/>
            <a:ext cx="547370" cy="547370"/>
          </a:xfrm>
          <a:prstGeom prst="ellipse">
            <a:avLst/>
          </a:prstGeom>
          <a:solidFill>
            <a:srgbClr val="FFD03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p>
            <a:pPr algn="ctr"/>
            <a:r>
              <a:rPr lang="zh-CN" altLang="en-US" sz="1200" b="1" dirty="0">
                <a:solidFill>
                  <a:schemeClr val="tx1"/>
                </a:solidFill>
                <a:effectLst/>
                <a:latin typeface="微软雅黑" panose="020B0503020204020204" pitchFamily="34" charset="-122"/>
                <a:ea typeface="微软雅黑" panose="020B0503020204020204" pitchFamily="34" charset="-122"/>
                <a:cs typeface="+mn-ea"/>
                <a:sym typeface="+mn-lt"/>
              </a:rPr>
              <a:t>预警</a:t>
            </a:r>
            <a:endParaRPr lang="zh-CN" altLang="en-US" sz="1200" b="1"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54" name="椭圆 53"/>
          <p:cNvSpPr/>
          <p:nvPr/>
        </p:nvSpPr>
        <p:spPr>
          <a:xfrm>
            <a:off x="6312535" y="3955415"/>
            <a:ext cx="547370" cy="547370"/>
          </a:xfrm>
          <a:prstGeom prst="ellipse">
            <a:avLst/>
          </a:prstGeom>
          <a:solidFill>
            <a:srgbClr val="FF515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p>
            <a:pPr algn="ctr"/>
            <a:r>
              <a:rPr lang="zh-CN" altLang="en-US" sz="1200" b="1" dirty="0">
                <a:solidFill>
                  <a:schemeClr val="tx1"/>
                </a:solidFill>
                <a:effectLst/>
                <a:latin typeface="微软雅黑" panose="020B0503020204020204" pitchFamily="34" charset="-122"/>
                <a:ea typeface="微软雅黑" panose="020B0503020204020204" pitchFamily="34" charset="-122"/>
                <a:cs typeface="+mn-ea"/>
                <a:sym typeface="+mn-lt"/>
              </a:rPr>
              <a:t>饱和</a:t>
            </a:r>
            <a:endParaRPr lang="zh-CN" altLang="en-US" sz="1200" b="1"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55" name="箭头: V 形 54"/>
          <p:cNvSpPr/>
          <p:nvPr/>
        </p:nvSpPr>
        <p:spPr>
          <a:xfrm>
            <a:off x="6111240" y="4159885"/>
            <a:ext cx="139700" cy="139700"/>
          </a:xfrm>
          <a:prstGeom prst="chevron">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cs typeface="+mn-ea"/>
              <a:sym typeface="+mn-lt"/>
            </a:endParaRPr>
          </a:p>
        </p:txBody>
      </p:sp>
      <p:sp>
        <p:nvSpPr>
          <p:cNvPr id="56" name="箭头: V 形 55"/>
          <p:cNvSpPr/>
          <p:nvPr/>
        </p:nvSpPr>
        <p:spPr>
          <a:xfrm>
            <a:off x="5300980" y="4174490"/>
            <a:ext cx="139700" cy="139700"/>
          </a:xfrm>
          <a:prstGeom prst="chevron">
            <a:avLst/>
          </a:prstGeom>
          <a:solidFill>
            <a:schemeClr val="accent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cs typeface="+mn-ea"/>
              <a:sym typeface="+mn-lt"/>
            </a:endParaRPr>
          </a:p>
        </p:txBody>
      </p:sp>
      <p:pic>
        <p:nvPicPr>
          <p:cNvPr id="4" name="图片 3" descr="32313539353337323b32313539353332303bcff2d3d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 flipH="1">
            <a:off x="7024370" y="4301490"/>
            <a:ext cx="532130" cy="394970"/>
          </a:xfrm>
          <a:prstGeom prst="rect">
            <a:avLst/>
          </a:prstGeom>
        </p:spPr>
      </p:pic>
      <p:pic>
        <p:nvPicPr>
          <p:cNvPr id="674665055" name="图片 2"/>
          <p:cNvPicPr>
            <a:picLocks noChangeAspect="1" noChangeArrowheads="1"/>
          </p:cNvPicPr>
          <p:nvPr/>
        </p:nvPicPr>
        <p:blipFill>
          <a:blip r:embed="rId6" cstate="print">
            <a:extLst>
              <a:ext uri="{28A0092B-C50C-407E-A947-70E740481C1C}">
                <a14:useLocalDpi xmlns:a14="http://schemas.microsoft.com/office/drawing/2010/main" val="0"/>
              </a:ext>
            </a:extLst>
          </a:blip>
          <a:srcRect l="20768" t="16253" r="23248" b="16162"/>
          <a:stretch>
            <a:fillRect/>
          </a:stretch>
        </p:blipFill>
        <p:spPr>
          <a:xfrm rot="21360000" flipH="1">
            <a:off x="3338830" y="5227955"/>
            <a:ext cx="370205" cy="597535"/>
          </a:xfrm>
          <a:prstGeom prst="rect">
            <a:avLst/>
          </a:prstGeom>
          <a:noFill/>
          <a:ln>
            <a:noFill/>
          </a:ln>
        </p:spPr>
      </p:pic>
      <p:sp>
        <p:nvSpPr>
          <p:cNvPr id="7" name="Title 6"/>
          <p:cNvSpPr txBox="1"/>
          <p:nvPr>
            <p:custDataLst>
              <p:tags r:id="rId7"/>
            </p:custDataLst>
          </p:nvPr>
        </p:nvSpPr>
        <p:spPr>
          <a:xfrm>
            <a:off x="553085" y="3230880"/>
            <a:ext cx="10792460" cy="656590"/>
          </a:xfrm>
          <a:prstGeom prst="rect">
            <a:avLst/>
          </a:prstGeom>
          <a:noFill/>
          <a:ln w="3175">
            <a:noFill/>
            <a:prstDash val="dash"/>
          </a:ln>
        </p:spPr>
        <p:txBody>
          <a:bodyPr wrap="square" lIns="37664" tIns="15065" rIns="37664" bIns="15065"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50000"/>
              </a:lnSpc>
            </a:pPr>
            <a:endParaRPr lang="zh-CN" altLang="en-US" sz="300" dirty="0">
              <a:solidFill>
                <a:schemeClr val="bg1"/>
              </a:solidFill>
              <a:effectLst/>
              <a:cs typeface="+mn-ea"/>
              <a:sym typeface="+mn-lt"/>
            </a:endParaRPr>
          </a:p>
          <a:p>
            <a:pPr marL="342900" indent="-342900">
              <a:lnSpc>
                <a:spcPct val="150000"/>
              </a:lnSpc>
              <a:buFont typeface="Arial" panose="020B0604020202020204" pitchFamily="34" charset="0"/>
              <a:buChar char="•"/>
            </a:pPr>
            <a:r>
              <a:rPr lang="zh-CN" altLang="en-US" sz="2000" b="1">
                <a:solidFill>
                  <a:schemeClr val="tx1"/>
                </a:solidFill>
                <a:effectLst/>
                <a:latin typeface="微软雅黑" panose="020B0503020204020204" pitchFamily="34" charset="-122"/>
                <a:ea typeface="微软雅黑" panose="020B0503020204020204" pitchFamily="34" charset="-122"/>
                <a:cs typeface="+mn-ea"/>
                <a:sym typeface="+mn-lt"/>
              </a:rPr>
              <a:t>自动形成治理设施运行台账和活性炭更换台账，支持在</a:t>
            </a:r>
            <a:r>
              <a:rPr lang="zh-CN" altLang="en-US" sz="2000" b="1">
                <a:solidFill>
                  <a:schemeClr val="accent1"/>
                </a:solidFill>
                <a:effectLst/>
                <a:latin typeface="微软雅黑" panose="020B0503020204020204" pitchFamily="34" charset="-122"/>
                <a:ea typeface="微软雅黑" panose="020B0503020204020204" pitchFamily="34" charset="-122"/>
                <a:cs typeface="+mn-ea"/>
                <a:sym typeface="+mn-lt"/>
              </a:rPr>
              <a:t>现场智控屏、网页端和手机移动端</a:t>
            </a:r>
            <a:r>
              <a:rPr lang="zh-CN" altLang="en-US" sz="2000" b="1">
                <a:solidFill>
                  <a:schemeClr val="tx1"/>
                </a:solidFill>
                <a:effectLst/>
                <a:latin typeface="微软雅黑" panose="020B0503020204020204" pitchFamily="34" charset="-122"/>
                <a:ea typeface="微软雅黑" panose="020B0503020204020204" pitchFamily="34" charset="-122"/>
                <a:cs typeface="+mn-ea"/>
                <a:sym typeface="+mn-lt"/>
              </a:rPr>
              <a:t>查看。</a:t>
            </a:r>
            <a:endParaRPr lang="zh-CN" altLang="en-US" sz="2000" b="1">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9" name="Title 6"/>
          <p:cNvSpPr txBox="1"/>
          <p:nvPr>
            <p:custDataLst>
              <p:tags r:id="rId8"/>
            </p:custDataLst>
          </p:nvPr>
        </p:nvSpPr>
        <p:spPr>
          <a:xfrm>
            <a:off x="553085" y="2078355"/>
            <a:ext cx="10792460" cy="1161415"/>
          </a:xfrm>
          <a:prstGeom prst="rect">
            <a:avLst/>
          </a:prstGeom>
          <a:noFill/>
          <a:ln w="3175">
            <a:noFill/>
            <a:prstDash val="dash"/>
          </a:ln>
        </p:spPr>
        <p:txBody>
          <a:bodyPr wrap="square" lIns="37664" tIns="15065" rIns="37664" bIns="15065"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50000"/>
              </a:lnSpc>
            </a:pPr>
            <a:endParaRPr lang="zh-CN" altLang="en-US" sz="300" dirty="0">
              <a:solidFill>
                <a:schemeClr val="bg1"/>
              </a:solidFill>
              <a:effectLst/>
              <a:cs typeface="+mn-ea"/>
              <a:sym typeface="+mn-lt"/>
            </a:endParaRPr>
          </a:p>
          <a:p>
            <a:pPr marL="342900" indent="-342900">
              <a:lnSpc>
                <a:spcPct val="150000"/>
              </a:lnSpc>
              <a:buFont typeface="Arial" panose="020B0604020202020204" pitchFamily="34" charset="0"/>
              <a:buChar char="•"/>
            </a:pPr>
            <a:r>
              <a:rPr lang="zh-CN" altLang="en-US" sz="2000" b="1">
                <a:solidFill>
                  <a:schemeClr val="tx1"/>
                </a:solidFill>
                <a:effectLst/>
                <a:latin typeface="微软雅黑" panose="020B0503020204020204" pitchFamily="34" charset="-122"/>
                <a:ea typeface="微软雅黑" panose="020B0503020204020204" pitchFamily="34" charset="-122"/>
                <a:cs typeface="+mn-ea"/>
                <a:sym typeface="+mn-lt"/>
              </a:rPr>
              <a:t>通过内置了人工智能算法和吸附饱和训练模型的</a:t>
            </a:r>
            <a:r>
              <a:rPr lang="zh-CN" altLang="en-US" sz="2000" b="1">
                <a:solidFill>
                  <a:schemeClr val="accent1"/>
                </a:solidFill>
                <a:effectLst/>
                <a:latin typeface="微软雅黑" panose="020B0503020204020204" pitchFamily="34" charset="-122"/>
                <a:ea typeface="微软雅黑" panose="020B0503020204020204" pitchFamily="34" charset="-122"/>
                <a:cs typeface="+mn-ea"/>
                <a:sym typeface="+mn-lt"/>
              </a:rPr>
              <a:t>智控大屏</a:t>
            </a:r>
            <a:r>
              <a:rPr lang="zh-CN" altLang="en-US" sz="2000" b="1">
                <a:solidFill>
                  <a:schemeClr val="tx1"/>
                </a:solidFill>
                <a:effectLst/>
                <a:latin typeface="微软雅黑" panose="020B0503020204020204" pitchFamily="34" charset="-122"/>
                <a:ea typeface="微软雅黑" panose="020B0503020204020204" pitchFamily="34" charset="-122"/>
                <a:cs typeface="+mn-ea"/>
                <a:sym typeface="+mn-lt"/>
              </a:rPr>
              <a:t>，基于实测VOCs排放量，智能判别活性炭吸附设施运行状态（剩余寿命</a:t>
            </a:r>
            <a:r>
              <a:rPr altLang="zh-CN" sz="2000" b="1">
                <a:solidFill>
                  <a:schemeClr val="tx1"/>
                </a:solidFill>
                <a:effectLst/>
                <a:latin typeface="微软雅黑" panose="020B0503020204020204" pitchFamily="34" charset="-122"/>
                <a:ea typeface="微软雅黑" panose="020B0503020204020204" pitchFamily="34" charset="-122"/>
                <a:cs typeface="+mn-ea"/>
                <a:sym typeface="+mn-lt"/>
              </a:rPr>
              <a:t>0-100%</a:t>
            </a:r>
            <a:r>
              <a:rPr lang="zh-CN" altLang="en-US" sz="2000" b="1">
                <a:solidFill>
                  <a:schemeClr val="tx1"/>
                </a:solidFill>
                <a:effectLst/>
                <a:latin typeface="微软雅黑" panose="020B0503020204020204" pitchFamily="34" charset="-122"/>
                <a:ea typeface="微软雅黑" panose="020B0503020204020204" pitchFamily="34" charset="-122"/>
                <a:cs typeface="+mn-ea"/>
                <a:sym typeface="+mn-lt"/>
              </a:rPr>
              <a:t>），及时提醒更换</a:t>
            </a:r>
            <a:r>
              <a:rPr lang="zh-CN" altLang="en-US" sz="2000" b="1">
                <a:latin typeface="微软雅黑" panose="020B0503020204020204" pitchFamily="34" charset="-122"/>
                <a:ea typeface="微软雅黑" panose="020B0503020204020204" pitchFamily="34" charset="-122"/>
                <a:cs typeface="+mn-ea"/>
                <a:sym typeface="+mn-lt"/>
              </a:rPr>
              <a:t>（正常、预警、饱和）；</a:t>
            </a:r>
            <a:endParaRPr lang="zh-CN" altLang="en-US" sz="2000" b="1">
              <a:solidFill>
                <a:schemeClr val="tx1"/>
              </a:solidFill>
              <a:effectLst/>
              <a:latin typeface="微软雅黑" panose="020B0503020204020204" pitchFamily="34" charset="-122"/>
              <a:ea typeface="微软雅黑" panose="020B0503020204020204" pitchFamily="34" charset="-122"/>
              <a:cs typeface="+mn-ea"/>
              <a:sym typeface="+mn-lt"/>
            </a:endParaRPr>
          </a:p>
        </p:txBody>
      </p:sp>
    </p:spTree>
    <p:custDataLst>
      <p:tags r:id="rId9"/>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553085" y="377190"/>
            <a:ext cx="6409690" cy="535305"/>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rPr>
              <a:t>二、解决方案</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26" name="图片 25"/>
          <p:cNvPicPr>
            <a:picLocks noChangeAspect="1"/>
          </p:cNvPicPr>
          <p:nvPr>
            <p:custDataLst>
              <p:tags r:id="rId1"/>
            </p:custDataLst>
          </p:nvPr>
        </p:nvPicPr>
        <p:blipFill>
          <a:blip r:embed="rId2" cstate="print">
            <a:extLst>
              <a:ext uri="{BEBA8EAE-BF5A-486C-A8C5-ECC9F3942E4B}">
                <a14:imgProps xmlns:a14="http://schemas.microsoft.com/office/drawing/2010/main">
                  <a14:imgLayer r:embed="rId3">
                    <a14:imgEffect>
                      <a14:backgroundRemoval t="10000" b="90000" l="1402" r="99533">
                        <a14:foregroundMark x1="29907" y1="28824" x2="33645" y2="45294"/>
                        <a14:foregroundMark x1="8411" y1="44706" x2="7009" y2="45882"/>
                        <a14:foregroundMark x1="1869" y1="45882" x2="4673" y2="45882"/>
                        <a14:foregroundMark x1="64019" y1="44118" x2="45327" y2="64706"/>
                        <a14:foregroundMark x1="45327" y1="64706" x2="71963" y2="40588"/>
                        <a14:foregroundMark x1="71963" y1="40588" x2="71495" y2="74706"/>
                        <a14:foregroundMark x1="71495" y1="74706" x2="92991" y2="58824"/>
                        <a14:foregroundMark x1="92991" y1="58824" x2="37850" y2="63529"/>
                        <a14:foregroundMark x1="37850" y1="63529" x2="50935" y2="57647"/>
                        <a14:foregroundMark x1="57944" y1="90588" x2="60280" y2="87647"/>
                        <a14:foregroundMark x1="85514" y1="36471" x2="99533" y2="25882"/>
                        <a14:backgroundMark x1="10748" y1="14118" x2="10748" y2="14118"/>
                        <a14:backgroundMark x1="19159" y1="17059" x2="11215" y2="9412"/>
                        <a14:backgroundMark x1="17757" y1="11176" x2="467" y2="27059"/>
                      </a14:backgroundRemoval>
                    </a14:imgEffect>
                  </a14:imgLayer>
                </a14:imgProps>
              </a:ext>
              <a:ext uri="{28A0092B-C50C-407E-A947-70E740481C1C}">
                <a14:useLocalDpi xmlns:a14="http://schemas.microsoft.com/office/drawing/2010/main" val="0"/>
              </a:ext>
            </a:extLst>
          </a:blip>
          <a:srcRect/>
          <a:stretch>
            <a:fillRect/>
          </a:stretch>
        </p:blipFill>
        <p:spPr>
          <a:xfrm>
            <a:off x="8720455" y="2615565"/>
            <a:ext cx="485140" cy="436245"/>
          </a:xfrm>
          <a:prstGeom prst="rect">
            <a:avLst/>
          </a:prstGeom>
          <a:noFill/>
          <a:ln>
            <a:noFill/>
          </a:ln>
        </p:spPr>
      </p:pic>
      <p:sp>
        <p:nvSpPr>
          <p:cNvPr id="27" name="文本框 26"/>
          <p:cNvSpPr txBox="1"/>
          <p:nvPr>
            <p:custDataLst>
              <p:tags r:id="rId4"/>
            </p:custDataLst>
          </p:nvPr>
        </p:nvSpPr>
        <p:spPr>
          <a:xfrm>
            <a:off x="8545830" y="3146425"/>
            <a:ext cx="905510" cy="229870"/>
          </a:xfrm>
          <a:prstGeom prst="rect">
            <a:avLst/>
          </a:prstGeom>
          <a:noFill/>
        </p:spPr>
        <p:txBody>
          <a:bodyPr wrap="square" rtlCol="0">
            <a:spAutoFit/>
          </a:bodyPr>
          <a:lstStyle/>
          <a:p>
            <a:pPr algn="ctr"/>
            <a:r>
              <a:rPr lang="zh-CN" altLang="en-US" sz="900" b="1" dirty="0">
                <a:latin typeface="微软雅黑" panose="020B0503020204020204" pitchFamily="34" charset="-122"/>
                <a:ea typeface="微软雅黑" panose="020B0503020204020204" pitchFamily="34" charset="-122"/>
                <a:cs typeface="+mn-ea"/>
                <a:sym typeface="+mn-lt"/>
              </a:rPr>
              <a:t>门窗状态感知</a:t>
            </a:r>
            <a:endParaRPr lang="zh-CN" altLang="en-US" sz="900" b="1" dirty="0">
              <a:latin typeface="微软雅黑" panose="020B0503020204020204" pitchFamily="34" charset="-122"/>
              <a:ea typeface="微软雅黑" panose="020B0503020204020204" pitchFamily="34" charset="-122"/>
              <a:cs typeface="+mn-ea"/>
              <a:sym typeface="+mn-lt"/>
            </a:endParaRPr>
          </a:p>
        </p:txBody>
      </p:sp>
      <p:pic>
        <p:nvPicPr>
          <p:cNvPr id="2" name="object 29"/>
          <p:cNvPicPr/>
          <p:nvPr>
            <p:custDataLst>
              <p:tags r:id="rId5"/>
            </p:custDataLst>
          </p:nvPr>
        </p:nvPicPr>
        <p:blipFill>
          <a:blip r:embed="rId6" cstate="print"/>
          <a:stretch>
            <a:fillRect/>
          </a:stretch>
        </p:blipFill>
        <p:spPr>
          <a:xfrm>
            <a:off x="8676640" y="1609090"/>
            <a:ext cx="546735" cy="458470"/>
          </a:xfrm>
          <a:prstGeom prst="rect">
            <a:avLst/>
          </a:prstGeom>
        </p:spPr>
      </p:pic>
      <p:graphicFrame>
        <p:nvGraphicFramePr>
          <p:cNvPr id="16" name="表格 15"/>
          <p:cNvGraphicFramePr>
            <a:graphicFrameLocks noGrp="1"/>
          </p:cNvGraphicFramePr>
          <p:nvPr>
            <p:custDataLst>
              <p:tags r:id="rId7"/>
            </p:custDataLst>
          </p:nvPr>
        </p:nvGraphicFramePr>
        <p:xfrm>
          <a:off x="2517140" y="5832475"/>
          <a:ext cx="7186295" cy="276860"/>
        </p:xfrm>
        <a:graphic>
          <a:graphicData uri="http://schemas.openxmlformats.org/drawingml/2006/table">
            <a:tbl>
              <a:tblPr firstRow="1" bandRow="1">
                <a:tableStyleId>{D7AC3CCA-C797-4891-BE02-D94E43425B78}</a:tableStyleId>
              </a:tblPr>
              <a:tblGrid>
                <a:gridCol w="7186295"/>
              </a:tblGrid>
              <a:tr h="276860">
                <a:tc>
                  <a:txBody>
                    <a:bodyPr/>
                    <a:p>
                      <a:r>
                        <a:rPr lang="zh-CN" altLang="en-US" sz="1000" b="0" dirty="0">
                          <a:latin typeface="+mn-lt"/>
                          <a:ea typeface="+mn-ea"/>
                          <a:cs typeface="+mn-ea"/>
                          <a:sym typeface="+mn-lt"/>
                        </a:rPr>
                        <a:t>采用云计算服务，采用自研算法模型实现活性炭饱和状态的分析，基于云存储服务保存企业的电子台账和基础数据。</a:t>
                      </a:r>
                      <a:endParaRPr lang="zh-CN" altLang="en-US" sz="1000" b="0" dirty="0">
                        <a:latin typeface="+mn-lt"/>
                        <a:ea typeface="+mn-ea"/>
                        <a:cs typeface="+mn-ea"/>
                        <a:sym typeface="+mn-lt"/>
                      </a:endParaRPr>
                    </a:p>
                  </a:txBody>
                  <a:tcPr/>
                </a:tc>
              </a:tr>
            </a:tbl>
          </a:graphicData>
        </a:graphic>
      </p:graphicFrame>
      <p:graphicFrame>
        <p:nvGraphicFramePr>
          <p:cNvPr id="8" name="表格 7"/>
          <p:cNvGraphicFramePr>
            <a:graphicFrameLocks noGrp="1"/>
          </p:cNvGraphicFramePr>
          <p:nvPr/>
        </p:nvGraphicFramePr>
        <p:xfrm>
          <a:off x="2511425" y="6435090"/>
          <a:ext cx="7190740" cy="276225"/>
        </p:xfrm>
        <a:graphic>
          <a:graphicData uri="http://schemas.openxmlformats.org/drawingml/2006/table">
            <a:tbl>
              <a:tblPr firstRow="1" bandRow="1">
                <a:tableStyleId>{D7AC3CCA-C797-4891-BE02-D94E43425B78}</a:tableStyleId>
              </a:tblPr>
              <a:tblGrid>
                <a:gridCol w="7190740"/>
              </a:tblGrid>
              <a:tr h="276225">
                <a:tc>
                  <a:txBody>
                    <a:bodyPr/>
                    <a:p>
                      <a:pPr algn="l"/>
                      <a:r>
                        <a:rPr lang="zh-CN" altLang="en-US" sz="1000" b="0" dirty="0">
                          <a:latin typeface="+mn-lt"/>
                          <a:ea typeface="+mn-ea"/>
                          <a:cs typeface="+mn-ea"/>
                          <a:sym typeface="+mn-lt"/>
                        </a:rPr>
                        <a:t>软件免安装，通过微信小程序直接进入，可灵活配置企业基本信息，实时查看活性炭饱和状态，查看</a:t>
                      </a:r>
                      <a:r>
                        <a:rPr lang="en-US" altLang="zh-CN" sz="1000" b="0" dirty="0">
                          <a:latin typeface="+mn-lt"/>
                          <a:ea typeface="+mn-ea"/>
                          <a:cs typeface="+mn-ea"/>
                          <a:sym typeface="+mn-lt"/>
                        </a:rPr>
                        <a:t>VOCs</a:t>
                      </a:r>
                      <a:r>
                        <a:rPr lang="zh-CN" altLang="en-US" sz="1000" b="0" dirty="0">
                          <a:latin typeface="+mn-lt"/>
                          <a:ea typeface="+mn-ea"/>
                          <a:cs typeface="+mn-ea"/>
                          <a:sym typeface="+mn-lt"/>
                        </a:rPr>
                        <a:t>电子台账。</a:t>
                      </a:r>
                      <a:endParaRPr lang="zh-CN" altLang="en-US" sz="1000" b="0" dirty="0">
                        <a:latin typeface="+mn-lt"/>
                        <a:ea typeface="+mn-ea"/>
                        <a:cs typeface="+mn-ea"/>
                        <a:sym typeface="+mn-lt"/>
                      </a:endParaRPr>
                    </a:p>
                  </a:txBody>
                  <a:tcPr/>
                </a:tc>
              </a:tr>
            </a:tbl>
          </a:graphicData>
        </a:graphic>
      </p:graphicFrame>
      <p:sp>
        <p:nvSpPr>
          <p:cNvPr id="9" name="文本框 8"/>
          <p:cNvSpPr txBox="1"/>
          <p:nvPr/>
        </p:nvSpPr>
        <p:spPr>
          <a:xfrm>
            <a:off x="2462124" y="6035866"/>
            <a:ext cx="4533169" cy="414020"/>
          </a:xfrm>
          <a:prstGeom prst="rect">
            <a:avLst/>
          </a:prstGeom>
          <a:noFill/>
        </p:spPr>
        <p:txBody>
          <a:bodyPr wrap="square">
            <a:spAutoFit/>
          </a:bodyPr>
          <a:p>
            <a:pPr lvl="0" algn="just" fontAlgn="auto">
              <a:lnSpc>
                <a:spcPct val="150000"/>
              </a:lnSpc>
            </a:pPr>
            <a:r>
              <a:rPr lang="zh-CN" altLang="en-US" sz="1400" b="1" dirty="0">
                <a:solidFill>
                  <a:schemeClr val="tx1"/>
                </a:solidFill>
                <a:latin typeface="微软雅黑" panose="020B0503020204020204" pitchFamily="34" charset="-122"/>
                <a:ea typeface="微软雅黑" panose="020B0503020204020204" pitchFamily="34" charset="-122"/>
                <a:cs typeface="+mn-ea"/>
                <a:sym typeface="+mn-lt"/>
              </a:rPr>
              <a:t>手机移动端</a:t>
            </a:r>
            <a:endParaRPr lang="zh-CN" altLang="en-US" sz="1400" b="1" dirty="0">
              <a:solidFill>
                <a:schemeClr val="tx1"/>
              </a:solidFill>
              <a:effectLst/>
              <a:latin typeface="微软雅黑" panose="020B0503020204020204" pitchFamily="34" charset="-122"/>
              <a:ea typeface="微软雅黑" panose="020B0503020204020204" pitchFamily="34" charset="-122"/>
              <a:cs typeface="+mn-ea"/>
              <a:sym typeface="+mn-lt"/>
            </a:endParaRPr>
          </a:p>
        </p:txBody>
      </p:sp>
      <p:graphicFrame>
        <p:nvGraphicFramePr>
          <p:cNvPr id="10" name="表格 34"/>
          <p:cNvGraphicFramePr>
            <a:graphicFrameLocks noGrp="1"/>
          </p:cNvGraphicFramePr>
          <p:nvPr>
            <p:custDataLst>
              <p:tags r:id="rId8"/>
            </p:custDataLst>
          </p:nvPr>
        </p:nvGraphicFramePr>
        <p:xfrm>
          <a:off x="2517140" y="3740150"/>
          <a:ext cx="7185660" cy="1069340"/>
        </p:xfrm>
        <a:graphic>
          <a:graphicData uri="http://schemas.openxmlformats.org/drawingml/2006/table">
            <a:tbl>
              <a:tblPr firstRow="1" bandRow="1">
                <a:tableStyleId>{D7AC3CCA-C797-4891-BE02-D94E43425B78}</a:tableStyleId>
              </a:tblPr>
              <a:tblGrid>
                <a:gridCol w="1272540"/>
                <a:gridCol w="5913120"/>
              </a:tblGrid>
              <a:tr h="267281">
                <a:tc>
                  <a:txBody>
                    <a:bodyPr/>
                    <a:p>
                      <a:pPr algn="dist"/>
                      <a:r>
                        <a:rPr lang="en-US" altLang="zh-CN" sz="1000" b="1" dirty="0">
                          <a:latin typeface="+mn-lt"/>
                          <a:ea typeface="+mn-ea"/>
                          <a:cs typeface="+mn-ea"/>
                          <a:sym typeface="+mn-lt"/>
                        </a:rPr>
                        <a:t>VOC</a:t>
                      </a:r>
                      <a:r>
                        <a:rPr lang="zh-CN" altLang="en-US" sz="1000" b="1" dirty="0">
                          <a:latin typeface="+mn-lt"/>
                          <a:ea typeface="+mn-ea"/>
                          <a:cs typeface="+mn-ea"/>
                          <a:sym typeface="+mn-lt"/>
                        </a:rPr>
                        <a:t>传感器</a:t>
                      </a:r>
                      <a:endParaRPr lang="zh-CN" altLang="en-US" sz="1000" dirty="0">
                        <a:latin typeface="+mn-lt"/>
                        <a:ea typeface="+mn-ea"/>
                        <a:cs typeface="+mn-ea"/>
                        <a:sym typeface="+mn-lt"/>
                      </a:endParaRPr>
                    </a:p>
                  </a:txBody>
                  <a:tcPr/>
                </a:tc>
                <a:tc>
                  <a:txBody>
                    <a:bodyPr/>
                    <a:p>
                      <a:r>
                        <a:rPr lang="zh-CN" altLang="en-US" sz="1000" b="0" dirty="0">
                          <a:latin typeface="+mn-lt"/>
                          <a:ea typeface="+mn-ea"/>
                          <a:cs typeface="+mn-ea"/>
                          <a:sym typeface="+mn-lt"/>
                        </a:rPr>
                        <a:t>最大检测浓度</a:t>
                      </a:r>
                      <a:r>
                        <a:rPr lang="en-US" altLang="zh-CN" sz="1000" b="0" dirty="0">
                          <a:latin typeface="+mn-lt"/>
                          <a:ea typeface="+mn-ea"/>
                          <a:cs typeface="+mn-ea"/>
                          <a:sym typeface="+mn-lt"/>
                        </a:rPr>
                        <a:t>:1000 ppm</a:t>
                      </a:r>
                      <a:r>
                        <a:rPr lang="zh-CN" altLang="en-US" sz="1000" b="0" dirty="0">
                          <a:latin typeface="+mn-lt"/>
                          <a:ea typeface="+mn-ea"/>
                          <a:cs typeface="+mn-ea"/>
                          <a:sym typeface="+mn-lt"/>
                        </a:rPr>
                        <a:t>，精度</a:t>
                      </a:r>
                      <a:r>
                        <a:rPr lang="en-US" altLang="zh-CN" sz="1000" b="0" dirty="0">
                          <a:latin typeface="+mn-lt"/>
                          <a:ea typeface="+mn-ea"/>
                          <a:cs typeface="+mn-ea"/>
                          <a:sym typeface="+mn-lt"/>
                        </a:rPr>
                        <a:t>:</a:t>
                      </a:r>
                      <a:r>
                        <a:rPr lang="zh-CN" altLang="en-US" sz="1000" b="0" dirty="0">
                          <a:latin typeface="+mn-lt"/>
                          <a:ea typeface="+mn-ea"/>
                          <a:cs typeface="+mn-ea"/>
                          <a:sym typeface="+mn-lt"/>
                        </a:rPr>
                        <a:t>≤</a:t>
                      </a:r>
                      <a:r>
                        <a:rPr lang="en-US" altLang="zh-CN" sz="1000" b="0" dirty="0">
                          <a:latin typeface="+mn-lt"/>
                          <a:ea typeface="+mn-ea"/>
                          <a:cs typeface="+mn-ea"/>
                          <a:sym typeface="+mn-lt"/>
                        </a:rPr>
                        <a:t>0.1ppm</a:t>
                      </a:r>
                      <a:r>
                        <a:rPr lang="zh-CN" altLang="en-US" sz="1000" b="0" dirty="0">
                          <a:latin typeface="+mn-lt"/>
                          <a:ea typeface="+mn-ea"/>
                          <a:cs typeface="+mn-ea"/>
                          <a:sym typeface="+mn-lt"/>
                        </a:rPr>
                        <a:t>，工作温度</a:t>
                      </a:r>
                      <a:r>
                        <a:rPr lang="en-US" altLang="zh-CN" sz="1000" b="0" dirty="0">
                          <a:latin typeface="+mn-lt"/>
                          <a:ea typeface="+mn-ea"/>
                          <a:cs typeface="+mn-ea"/>
                          <a:sym typeface="+mn-lt"/>
                        </a:rPr>
                        <a:t>:-40 to 50 °C</a:t>
                      </a:r>
                      <a:r>
                        <a:rPr lang="zh-CN" altLang="en-US" sz="1000" b="0" dirty="0">
                          <a:latin typeface="+mn-lt"/>
                          <a:ea typeface="+mn-ea"/>
                          <a:cs typeface="+mn-ea"/>
                          <a:sym typeface="+mn-lt"/>
                        </a:rPr>
                        <a:t>，工作湿度</a:t>
                      </a:r>
                      <a:r>
                        <a:rPr lang="en-US" altLang="zh-CN" sz="1000" b="0" dirty="0">
                          <a:latin typeface="+mn-lt"/>
                          <a:ea typeface="+mn-ea"/>
                          <a:cs typeface="+mn-ea"/>
                          <a:sym typeface="+mn-lt"/>
                        </a:rPr>
                        <a:t>:10 to 95 % R.H</a:t>
                      </a:r>
                      <a:endParaRPr lang="zh-CN" altLang="en-US" sz="1000" b="0" dirty="0">
                        <a:latin typeface="+mn-lt"/>
                        <a:ea typeface="+mn-ea"/>
                        <a:cs typeface="+mn-ea"/>
                        <a:sym typeface="+mn-lt"/>
                      </a:endParaRPr>
                    </a:p>
                  </a:txBody>
                  <a:tcPr/>
                </a:tc>
              </a:tr>
              <a:tr h="267335">
                <a:tc>
                  <a:txBody>
                    <a:bodyPr/>
                    <a:p>
                      <a:pPr marL="0" marR="0" lvl="0" indent="0" algn="dist" defTabSz="756285" rtl="0" eaLnBrk="1" fontAlgn="auto" latinLnBrk="0" hangingPunct="1">
                        <a:lnSpc>
                          <a:spcPct val="100000"/>
                        </a:lnSpc>
                        <a:spcBef>
                          <a:spcPts val="0"/>
                        </a:spcBef>
                        <a:spcAft>
                          <a:spcPts val="0"/>
                        </a:spcAft>
                        <a:buClrTx/>
                        <a:buSzTx/>
                        <a:buFontTx/>
                        <a:buNone/>
                        <a:defRPr/>
                      </a:pPr>
                      <a:r>
                        <a:rPr lang="zh-CN" altLang="en-US" sz="1000" b="1" dirty="0">
                          <a:solidFill>
                            <a:schemeClr val="tx1"/>
                          </a:solidFill>
                          <a:effectLst/>
                          <a:latin typeface="+mn-lt"/>
                          <a:ea typeface="+mn-ea"/>
                          <a:cs typeface="+mn-ea"/>
                          <a:sym typeface="+mn-lt"/>
                        </a:rPr>
                        <a:t>风速传感器</a:t>
                      </a:r>
                      <a:endParaRPr lang="zh-CN" altLang="en-US" sz="1000" dirty="0">
                        <a:latin typeface="+mn-lt"/>
                        <a:ea typeface="+mn-ea"/>
                        <a:cs typeface="+mn-ea"/>
                        <a:sym typeface="+mn-lt"/>
                      </a:endParaRPr>
                    </a:p>
                  </a:txBody>
                  <a:tcPr/>
                </a:tc>
                <a:tc>
                  <a:txBody>
                    <a:bodyPr/>
                    <a:p>
                      <a:r>
                        <a:rPr lang="zh-CN" altLang="en-US" sz="1000" dirty="0">
                          <a:latin typeface="+mn-lt"/>
                          <a:ea typeface="+mn-ea"/>
                          <a:cs typeface="+mn-ea"/>
                          <a:sym typeface="+mn-lt"/>
                        </a:rPr>
                        <a:t>测量范围：</a:t>
                      </a:r>
                      <a:r>
                        <a:rPr lang="en-US" altLang="zh-CN" sz="1000" dirty="0">
                          <a:latin typeface="+mn-lt"/>
                          <a:ea typeface="+mn-ea"/>
                          <a:cs typeface="+mn-ea"/>
                          <a:sym typeface="+mn-lt"/>
                        </a:rPr>
                        <a:t>0-30m/s</a:t>
                      </a:r>
                      <a:r>
                        <a:rPr lang="zh-CN" altLang="en-US" sz="1000" dirty="0">
                          <a:latin typeface="+mn-lt"/>
                          <a:ea typeface="+mn-ea"/>
                          <a:cs typeface="+mn-ea"/>
                          <a:sym typeface="+mn-lt"/>
                        </a:rPr>
                        <a:t>，启动风速</a:t>
                      </a:r>
                      <a:r>
                        <a:rPr lang="en-US" altLang="zh-CN" sz="1000" dirty="0">
                          <a:latin typeface="+mn-lt"/>
                          <a:ea typeface="+mn-ea"/>
                          <a:cs typeface="+mn-ea"/>
                          <a:sym typeface="+mn-lt"/>
                        </a:rPr>
                        <a:t>0.1m/s</a:t>
                      </a:r>
                      <a:r>
                        <a:rPr lang="zh-CN" altLang="en-US" sz="1000" dirty="0">
                          <a:latin typeface="+mn-lt"/>
                          <a:ea typeface="+mn-ea"/>
                          <a:cs typeface="+mn-ea"/>
                          <a:sym typeface="+mn-lt"/>
                        </a:rPr>
                        <a:t>，分辨率</a:t>
                      </a:r>
                      <a:r>
                        <a:rPr lang="en-US" altLang="zh-CN" sz="1000" dirty="0">
                          <a:latin typeface="+mn-lt"/>
                          <a:ea typeface="+mn-ea"/>
                          <a:cs typeface="+mn-ea"/>
                          <a:sym typeface="+mn-lt"/>
                        </a:rPr>
                        <a:t>0.1m/s</a:t>
                      </a:r>
                      <a:r>
                        <a:rPr lang="zh-CN" altLang="en-US" sz="1000" dirty="0">
                          <a:latin typeface="+mn-lt"/>
                          <a:ea typeface="+mn-ea"/>
                          <a:cs typeface="+mn-ea"/>
                          <a:sym typeface="+mn-lt"/>
                        </a:rPr>
                        <a:t>，工作温度</a:t>
                      </a:r>
                      <a:r>
                        <a:rPr lang="en-US" altLang="zh-CN" sz="1000" dirty="0">
                          <a:latin typeface="+mn-lt"/>
                          <a:ea typeface="+mn-ea"/>
                          <a:cs typeface="+mn-ea"/>
                          <a:sym typeface="+mn-lt"/>
                        </a:rPr>
                        <a:t>:-40 to 80 °C</a:t>
                      </a:r>
                      <a:r>
                        <a:rPr lang="zh-CN" altLang="en-US" sz="1000" dirty="0">
                          <a:latin typeface="+mn-lt"/>
                          <a:ea typeface="+mn-ea"/>
                          <a:cs typeface="+mn-ea"/>
                          <a:sym typeface="+mn-lt"/>
                        </a:rPr>
                        <a:t>，防护等级</a:t>
                      </a:r>
                      <a:r>
                        <a:rPr lang="en-US" altLang="zh-CN" sz="1000" dirty="0">
                          <a:latin typeface="+mn-lt"/>
                          <a:ea typeface="+mn-ea"/>
                          <a:cs typeface="+mn-ea"/>
                          <a:sym typeface="+mn-lt"/>
                        </a:rPr>
                        <a:t>IP67</a:t>
                      </a:r>
                      <a:endParaRPr lang="zh-CN" altLang="en-US" sz="1000" dirty="0">
                        <a:latin typeface="+mn-lt"/>
                        <a:ea typeface="+mn-ea"/>
                        <a:cs typeface="+mn-ea"/>
                        <a:sym typeface="+mn-lt"/>
                      </a:endParaRPr>
                    </a:p>
                  </a:txBody>
                  <a:tcPr/>
                </a:tc>
              </a:tr>
              <a:tr h="267281">
                <a:tc>
                  <a:txBody>
                    <a:bodyPr/>
                    <a:p>
                      <a:pPr marL="0" marR="0" lvl="0" indent="0" algn="dist" defTabSz="756285" rtl="0" eaLnBrk="1" fontAlgn="auto" latinLnBrk="0" hangingPunct="1">
                        <a:lnSpc>
                          <a:spcPct val="100000"/>
                        </a:lnSpc>
                        <a:spcBef>
                          <a:spcPts val="0"/>
                        </a:spcBef>
                        <a:spcAft>
                          <a:spcPts val="0"/>
                        </a:spcAft>
                        <a:buClrTx/>
                        <a:buSzTx/>
                        <a:buFontTx/>
                        <a:buNone/>
                        <a:defRPr/>
                      </a:pPr>
                      <a:r>
                        <a:rPr lang="zh-CN" altLang="en-US" sz="1000" b="1" dirty="0">
                          <a:solidFill>
                            <a:schemeClr val="tx1"/>
                          </a:solidFill>
                          <a:effectLst/>
                          <a:latin typeface="+mn-lt"/>
                          <a:ea typeface="+mn-ea"/>
                          <a:cs typeface="+mn-ea"/>
                          <a:sym typeface="+mn-lt"/>
                        </a:rPr>
                        <a:t>温湿度传感器</a:t>
                      </a:r>
                      <a:endParaRPr lang="zh-CN" altLang="en-US" sz="1000" dirty="0">
                        <a:latin typeface="+mn-lt"/>
                        <a:ea typeface="+mn-ea"/>
                        <a:cs typeface="+mn-ea"/>
                        <a:sym typeface="+mn-lt"/>
                      </a:endParaRPr>
                    </a:p>
                  </a:txBody>
                  <a:tcPr/>
                </a:tc>
                <a:tc>
                  <a:txBody>
                    <a:bodyPr/>
                    <a:p>
                      <a:r>
                        <a:rPr lang="zh-CN" altLang="en-US" sz="1000" dirty="0">
                          <a:latin typeface="+mn-lt"/>
                          <a:ea typeface="+mn-ea"/>
                          <a:cs typeface="+mn-ea"/>
                          <a:sym typeface="+mn-lt"/>
                        </a:rPr>
                        <a:t>测量范围：</a:t>
                      </a:r>
                      <a:r>
                        <a:rPr lang="en-US" altLang="zh-CN" sz="1000" dirty="0">
                          <a:latin typeface="+mn-lt"/>
                          <a:ea typeface="+mn-ea"/>
                          <a:cs typeface="+mn-ea"/>
                          <a:sym typeface="+mn-lt"/>
                        </a:rPr>
                        <a:t>-40-85</a:t>
                      </a:r>
                      <a:r>
                        <a:rPr lang="zh-CN" altLang="en-US" sz="1000" dirty="0">
                          <a:latin typeface="+mn-lt"/>
                          <a:ea typeface="+mn-ea"/>
                          <a:cs typeface="+mn-ea"/>
                          <a:sym typeface="+mn-lt"/>
                        </a:rPr>
                        <a:t>℃，分辨率</a:t>
                      </a:r>
                      <a:r>
                        <a:rPr lang="en-US" altLang="zh-CN" sz="1000" dirty="0">
                          <a:latin typeface="+mn-lt"/>
                          <a:ea typeface="+mn-ea"/>
                          <a:cs typeface="+mn-ea"/>
                          <a:sym typeface="+mn-lt"/>
                        </a:rPr>
                        <a:t>0.1</a:t>
                      </a:r>
                      <a:r>
                        <a:rPr lang="zh-CN" altLang="en-US" sz="1000" dirty="0">
                          <a:latin typeface="+mn-lt"/>
                          <a:ea typeface="+mn-ea"/>
                          <a:cs typeface="+mn-ea"/>
                          <a:sym typeface="+mn-lt"/>
                        </a:rPr>
                        <a:t>℃、</a:t>
                      </a:r>
                      <a:r>
                        <a:rPr lang="en-US" altLang="zh-CN" sz="1000" dirty="0">
                          <a:latin typeface="+mn-lt"/>
                          <a:ea typeface="+mn-ea"/>
                          <a:cs typeface="+mn-ea"/>
                          <a:sym typeface="+mn-lt"/>
                        </a:rPr>
                        <a:t>0.1RH</a:t>
                      </a:r>
                      <a:endParaRPr lang="zh-CN" altLang="en-US" sz="1000" dirty="0">
                        <a:latin typeface="+mn-lt"/>
                        <a:ea typeface="+mn-ea"/>
                        <a:cs typeface="+mn-ea"/>
                        <a:sym typeface="+mn-lt"/>
                      </a:endParaRPr>
                    </a:p>
                  </a:txBody>
                  <a:tcPr/>
                </a:tc>
              </a:tr>
              <a:tr h="267281">
                <a:tc>
                  <a:txBody>
                    <a:bodyPr/>
                    <a:p>
                      <a:pPr marL="0" marR="0" lvl="0" indent="0" algn="dist" defTabSz="756285" rtl="0" eaLnBrk="1" fontAlgn="auto" latinLnBrk="0" hangingPunct="1">
                        <a:lnSpc>
                          <a:spcPct val="100000"/>
                        </a:lnSpc>
                        <a:spcBef>
                          <a:spcPts val="0"/>
                        </a:spcBef>
                        <a:spcAft>
                          <a:spcPts val="0"/>
                        </a:spcAft>
                        <a:buClrTx/>
                        <a:buSzTx/>
                        <a:buFontTx/>
                        <a:buNone/>
                        <a:defRPr/>
                      </a:pPr>
                      <a:r>
                        <a:rPr lang="zh-CN" altLang="en-US" sz="1000" b="1" dirty="0">
                          <a:latin typeface="+mn-lt"/>
                          <a:ea typeface="+mn-ea"/>
                          <a:cs typeface="+mn-ea"/>
                          <a:sym typeface="+mn-lt"/>
                        </a:rPr>
                        <a:t>气压传感器</a:t>
                      </a:r>
                      <a:endParaRPr lang="zh-CN" altLang="en-US" sz="1000" dirty="0">
                        <a:latin typeface="+mn-lt"/>
                        <a:ea typeface="+mn-ea"/>
                        <a:cs typeface="+mn-ea"/>
                        <a:sym typeface="+mn-lt"/>
                      </a:endParaRPr>
                    </a:p>
                  </a:txBody>
                  <a:tcPr/>
                </a:tc>
                <a:tc>
                  <a:txBody>
                    <a:bodyPr/>
                    <a:p>
                      <a:r>
                        <a:rPr lang="zh-CN" altLang="en-US" sz="1000" dirty="0">
                          <a:latin typeface="+mn-lt"/>
                          <a:ea typeface="+mn-ea"/>
                          <a:cs typeface="+mn-ea"/>
                          <a:sym typeface="+mn-lt"/>
                        </a:rPr>
                        <a:t>测量范围：</a:t>
                      </a:r>
                      <a:r>
                        <a:rPr lang="en-US" altLang="zh-CN" sz="1000" dirty="0">
                          <a:latin typeface="+mn-lt"/>
                          <a:ea typeface="+mn-ea"/>
                          <a:cs typeface="+mn-ea"/>
                          <a:sym typeface="+mn-lt"/>
                        </a:rPr>
                        <a:t>300Pa~120KPa</a:t>
                      </a:r>
                      <a:endParaRPr lang="zh-CN" altLang="en-US" sz="1000" dirty="0">
                        <a:latin typeface="+mn-lt"/>
                        <a:ea typeface="+mn-ea"/>
                        <a:cs typeface="+mn-ea"/>
                        <a:sym typeface="+mn-lt"/>
                      </a:endParaRPr>
                    </a:p>
                  </a:txBody>
                  <a:tcPr/>
                </a:tc>
              </a:tr>
            </a:tbl>
          </a:graphicData>
        </a:graphic>
      </p:graphicFrame>
      <p:sp>
        <p:nvSpPr>
          <p:cNvPr id="11" name="文本框 10"/>
          <p:cNvSpPr txBox="1"/>
          <p:nvPr/>
        </p:nvSpPr>
        <p:spPr>
          <a:xfrm>
            <a:off x="2458949" y="3368514"/>
            <a:ext cx="4230477" cy="414020"/>
          </a:xfrm>
          <a:prstGeom prst="rect">
            <a:avLst/>
          </a:prstGeom>
          <a:noFill/>
        </p:spPr>
        <p:txBody>
          <a:bodyPr wrap="square">
            <a:spAutoFit/>
          </a:bodyPr>
          <a:p>
            <a:pPr lvl="0" algn="just" fontAlgn="auto">
              <a:lnSpc>
                <a:spcPct val="150000"/>
              </a:lnSpc>
            </a:pPr>
            <a:r>
              <a:rPr lang="zh-CN" altLang="en-US" sz="1400" b="1" dirty="0">
                <a:solidFill>
                  <a:schemeClr val="tx1"/>
                </a:solidFill>
                <a:effectLst/>
                <a:latin typeface="微软雅黑" panose="020B0503020204020204" pitchFamily="34" charset="-122"/>
                <a:ea typeface="微软雅黑" panose="020B0503020204020204" pitchFamily="34" charset="-122"/>
                <a:cs typeface="+mn-ea"/>
                <a:sym typeface="+mn-lt"/>
              </a:rPr>
              <a:t>风管型多参数</a:t>
            </a:r>
            <a:r>
              <a:rPr lang="zh-CN" altLang="en-US" sz="1400" b="1" dirty="0">
                <a:solidFill>
                  <a:schemeClr val="tx1"/>
                </a:solidFill>
                <a:latin typeface="微软雅黑" panose="020B0503020204020204" pitchFamily="34" charset="-122"/>
                <a:ea typeface="微软雅黑" panose="020B0503020204020204" pitchFamily="34" charset="-122"/>
                <a:cs typeface="+mn-ea"/>
                <a:sym typeface="+mn-lt"/>
              </a:rPr>
              <a:t>智能感知</a:t>
            </a:r>
            <a:r>
              <a:rPr lang="zh-CN" altLang="en-US" sz="1400" b="1" dirty="0">
                <a:solidFill>
                  <a:schemeClr val="tx1"/>
                </a:solidFill>
                <a:effectLst/>
                <a:latin typeface="微软雅黑" panose="020B0503020204020204" pitchFamily="34" charset="-122"/>
                <a:ea typeface="微软雅黑" panose="020B0503020204020204" pitchFamily="34" charset="-122"/>
                <a:cs typeface="+mn-ea"/>
                <a:sym typeface="+mn-lt"/>
              </a:rPr>
              <a:t>设备</a:t>
            </a:r>
            <a:endParaRPr lang="zh-CN" altLang="en-US" sz="1400" b="1"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2461582" y="4805195"/>
            <a:ext cx="2906886" cy="414020"/>
          </a:xfrm>
          <a:prstGeom prst="rect">
            <a:avLst/>
          </a:prstGeom>
          <a:noFill/>
        </p:spPr>
        <p:txBody>
          <a:bodyPr wrap="square">
            <a:spAutoFit/>
          </a:bodyPr>
          <a:p>
            <a:pPr lvl="0" algn="just" fontAlgn="auto">
              <a:lnSpc>
                <a:spcPct val="150000"/>
              </a:lnSpc>
            </a:pPr>
            <a:r>
              <a:rPr lang="zh-CN" altLang="en-US" sz="1400" b="1" dirty="0">
                <a:solidFill>
                  <a:schemeClr val="tx1"/>
                </a:solidFill>
                <a:effectLst/>
                <a:latin typeface="微软雅黑" panose="020B0503020204020204" pitchFamily="34" charset="-122"/>
                <a:ea typeface="微软雅黑" panose="020B0503020204020204" pitchFamily="34" charset="-122"/>
                <a:cs typeface="+mn-ea"/>
                <a:sym typeface="+mn-lt"/>
              </a:rPr>
              <a:t>智</a:t>
            </a:r>
            <a:r>
              <a:rPr lang="zh-CN" altLang="en-US" sz="1400" b="1" dirty="0">
                <a:solidFill>
                  <a:schemeClr val="tx1"/>
                </a:solidFill>
                <a:effectLst/>
                <a:latin typeface="微软雅黑" panose="020B0503020204020204" pitchFamily="34" charset="-122"/>
                <a:ea typeface="微软雅黑" panose="020B0503020204020204" pitchFamily="34" charset="-122"/>
                <a:cs typeface="+mn-ea"/>
                <a:sym typeface="+mn-lt"/>
              </a:rPr>
              <a:t>控屏</a:t>
            </a:r>
            <a:endParaRPr lang="zh-CN" altLang="en-US" sz="1400" b="1" dirty="0">
              <a:solidFill>
                <a:schemeClr val="tx1"/>
              </a:solidFill>
              <a:effectLst/>
              <a:latin typeface="微软雅黑" panose="020B0503020204020204" pitchFamily="34" charset="-122"/>
              <a:ea typeface="微软雅黑" panose="020B0503020204020204" pitchFamily="34" charset="-122"/>
              <a:cs typeface="+mn-ea"/>
              <a:sym typeface="+mn-lt"/>
            </a:endParaRPr>
          </a:p>
        </p:txBody>
      </p:sp>
      <p:graphicFrame>
        <p:nvGraphicFramePr>
          <p:cNvPr id="14" name="表格 13"/>
          <p:cNvGraphicFramePr>
            <a:graphicFrameLocks noGrp="1"/>
          </p:cNvGraphicFramePr>
          <p:nvPr/>
        </p:nvGraphicFramePr>
        <p:xfrm>
          <a:off x="2517140" y="5187315"/>
          <a:ext cx="7185660" cy="262255"/>
        </p:xfrm>
        <a:graphic>
          <a:graphicData uri="http://schemas.openxmlformats.org/drawingml/2006/table">
            <a:tbl>
              <a:tblPr firstRow="1" bandRow="1">
                <a:tableStyleId>{D7AC3CCA-C797-4891-BE02-D94E43425B78}</a:tableStyleId>
              </a:tblPr>
              <a:tblGrid>
                <a:gridCol w="7185660"/>
              </a:tblGrid>
              <a:tr h="262255">
                <a:tc>
                  <a:txBody>
                    <a:bodyPr/>
                    <a:p>
                      <a:r>
                        <a:rPr lang="zh-CN" altLang="en-US" sz="1000" b="0" dirty="0">
                          <a:latin typeface="+mn-lt"/>
                          <a:ea typeface="+mn-ea"/>
                          <a:cs typeface="+mn-ea"/>
                          <a:sym typeface="+mn-lt"/>
                        </a:rPr>
                        <a:t>包含</a:t>
                      </a:r>
                      <a:r>
                        <a:rPr lang="en-US" altLang="zh-CN" sz="1000" b="0" dirty="0">
                          <a:latin typeface="+mn-lt"/>
                          <a:ea typeface="+mn-ea"/>
                          <a:cs typeface="+mn-ea"/>
                          <a:sym typeface="+mn-lt"/>
                        </a:rPr>
                        <a:t>15.6</a:t>
                      </a:r>
                      <a:r>
                        <a:rPr lang="zh-CN" altLang="en-US" sz="1000" b="0" dirty="0">
                          <a:latin typeface="+mn-lt"/>
                          <a:ea typeface="+mn-ea"/>
                          <a:cs typeface="+mn-ea"/>
                          <a:sym typeface="+mn-lt"/>
                        </a:rPr>
                        <a:t>寸触摸式屏幕、操作系统、网络方式</a:t>
                      </a:r>
                      <a:r>
                        <a:rPr lang="en-US" altLang="zh-CN" sz="1000" b="0" dirty="0">
                          <a:latin typeface="+mn-lt"/>
                          <a:ea typeface="+mn-ea"/>
                          <a:cs typeface="+mn-ea"/>
                          <a:sym typeface="+mn-lt"/>
                        </a:rPr>
                        <a:t>4G/</a:t>
                      </a:r>
                      <a:r>
                        <a:rPr lang="en-US" altLang="zh-CN" sz="1000" b="0" dirty="0" err="1">
                          <a:latin typeface="+mn-lt"/>
                          <a:ea typeface="+mn-ea"/>
                          <a:cs typeface="+mn-ea"/>
                          <a:sym typeface="+mn-lt"/>
                        </a:rPr>
                        <a:t>Wifi</a:t>
                      </a:r>
                      <a:r>
                        <a:rPr lang="en-US" altLang="zh-CN" sz="1000" b="0" dirty="0">
                          <a:latin typeface="+mn-lt"/>
                          <a:ea typeface="+mn-ea"/>
                          <a:cs typeface="+mn-ea"/>
                          <a:sym typeface="+mn-lt"/>
                        </a:rPr>
                        <a:t>/</a:t>
                      </a:r>
                      <a:r>
                        <a:rPr lang="zh-CN" altLang="en-US" sz="1000" b="0" dirty="0">
                          <a:latin typeface="+mn-lt"/>
                          <a:ea typeface="+mn-ea"/>
                          <a:cs typeface="+mn-ea"/>
                          <a:sym typeface="+mn-lt"/>
                        </a:rPr>
                        <a:t>网口</a:t>
                      </a:r>
                      <a:endParaRPr lang="zh-CN" altLang="en-US" sz="1000" b="0" dirty="0">
                        <a:latin typeface="+mn-lt"/>
                        <a:ea typeface="+mn-ea"/>
                        <a:cs typeface="+mn-ea"/>
                        <a:sym typeface="+mn-lt"/>
                      </a:endParaRPr>
                    </a:p>
                  </a:txBody>
                  <a:tcPr/>
                </a:tc>
              </a:tr>
            </a:tbl>
          </a:graphicData>
        </a:graphic>
      </p:graphicFrame>
      <p:sp>
        <p:nvSpPr>
          <p:cNvPr id="15" name="文本框 14"/>
          <p:cNvSpPr txBox="1"/>
          <p:nvPr/>
        </p:nvSpPr>
        <p:spPr>
          <a:xfrm>
            <a:off x="2458949" y="5452838"/>
            <a:ext cx="4008168" cy="414020"/>
          </a:xfrm>
          <a:prstGeom prst="rect">
            <a:avLst/>
          </a:prstGeom>
          <a:noFill/>
        </p:spPr>
        <p:txBody>
          <a:bodyPr wrap="square">
            <a:spAutoFit/>
          </a:bodyPr>
          <a:p>
            <a:pPr lvl="0" algn="just" fontAlgn="auto">
              <a:lnSpc>
                <a:spcPct val="150000"/>
              </a:lnSpc>
            </a:pPr>
            <a:r>
              <a:rPr lang="zh-CN" altLang="en-US" sz="1400" b="1" dirty="0">
                <a:solidFill>
                  <a:schemeClr val="tx1"/>
                </a:solidFill>
                <a:effectLst/>
                <a:latin typeface="微软雅黑" panose="020B0503020204020204" pitchFamily="34" charset="-122"/>
                <a:ea typeface="微软雅黑" panose="020B0503020204020204" pitchFamily="34" charset="-122"/>
                <a:cs typeface="+mn-ea"/>
                <a:sym typeface="+mn-lt"/>
              </a:rPr>
              <a:t>云</a:t>
            </a:r>
            <a:r>
              <a:rPr lang="zh-CN" altLang="en-US" sz="1400" b="1" dirty="0">
                <a:solidFill>
                  <a:schemeClr val="tx1"/>
                </a:solidFill>
                <a:latin typeface="微软雅黑" panose="020B0503020204020204" pitchFamily="34" charset="-122"/>
                <a:ea typeface="微软雅黑" panose="020B0503020204020204" pitchFamily="34" charset="-122"/>
                <a:cs typeface="+mn-ea"/>
                <a:sym typeface="+mn-lt"/>
              </a:rPr>
              <a:t>计算和云</a:t>
            </a:r>
            <a:r>
              <a:rPr lang="zh-CN" altLang="en-US" sz="1400" b="1" dirty="0">
                <a:solidFill>
                  <a:schemeClr val="tx1"/>
                </a:solidFill>
                <a:effectLst/>
                <a:latin typeface="微软雅黑" panose="020B0503020204020204" pitchFamily="34" charset="-122"/>
                <a:ea typeface="微软雅黑" panose="020B0503020204020204" pitchFamily="34" charset="-122"/>
                <a:cs typeface="+mn-ea"/>
                <a:sym typeface="+mn-lt"/>
              </a:rPr>
              <a:t>存储（基于安全可靠的云服务器）</a:t>
            </a:r>
            <a:endParaRPr lang="zh-CN" altLang="en-US" sz="1400" b="1"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33" name="六边形 32"/>
          <p:cNvSpPr/>
          <p:nvPr>
            <p:custDataLst>
              <p:tags r:id="rId9"/>
            </p:custDataLst>
          </p:nvPr>
        </p:nvSpPr>
        <p:spPr>
          <a:xfrm>
            <a:off x="4655132" y="1354933"/>
            <a:ext cx="1119024" cy="892658"/>
          </a:xfrm>
          <a:prstGeom prst="hexagon">
            <a:avLst/>
          </a:prstGeom>
          <a:noFill/>
          <a:ln w="38100">
            <a:solidFill>
              <a:schemeClr val="accent1">
                <a:lumMod val="60000"/>
                <a:lumOff val="40000"/>
              </a:schemeClr>
            </a:solidFill>
            <a:prstDash val="sysDash"/>
          </a:ln>
          <a:extLst>
            <a:ext uri="{909E8E84-426E-40DD-AFC4-6F175D3DCCD1}">
              <a14:hiddenFill xmlns:a14="http://schemas.microsoft.com/office/drawing/2010/main">
                <a:solidFill>
                  <a:srgbClr val="026CD4"/>
                </a:solidFill>
              </a14:hiddenFill>
            </a:ext>
          </a:extLst>
        </p:spPr>
        <p:style>
          <a:lnRef idx="2">
            <a:srgbClr val="026CD4">
              <a:shade val="50000"/>
            </a:srgbClr>
          </a:lnRef>
          <a:fillRef idx="1">
            <a:srgbClr val="026CD4"/>
          </a:fillRef>
          <a:effectRef idx="0">
            <a:srgbClr val="026CD4"/>
          </a:effectRef>
          <a:fontRef idx="minor">
            <a:srgbClr val="FFFFFF"/>
          </a:fontRef>
        </p:style>
        <p:txBody>
          <a:bodyPr rtlCol="0" anchor="ctr"/>
          <a:p>
            <a:pPr algn="ctr"/>
            <a:endParaRPr lang="zh-CN" altLang="en-US" sz="1070"/>
          </a:p>
        </p:txBody>
      </p:sp>
      <p:cxnSp>
        <p:nvCxnSpPr>
          <p:cNvPr id="17" name="直接连接符 16"/>
          <p:cNvCxnSpPr/>
          <p:nvPr>
            <p:custDataLst>
              <p:tags r:id="rId10"/>
            </p:custDataLst>
          </p:nvPr>
        </p:nvCxnSpPr>
        <p:spPr>
          <a:xfrm flipH="1" flipV="1">
            <a:off x="5210312" y="2237045"/>
            <a:ext cx="9040" cy="269304"/>
          </a:xfrm>
          <a:prstGeom prst="line">
            <a:avLst/>
          </a:prstGeom>
          <a:ln w="38100">
            <a:solidFill>
              <a:schemeClr val="accent1">
                <a:lumMod val="60000"/>
                <a:lumOff val="40000"/>
              </a:schemeClr>
            </a:solidFill>
            <a:prstDash val="dash"/>
          </a:ln>
        </p:spPr>
        <p:style>
          <a:lnRef idx="1">
            <a:srgbClr val="026CD4"/>
          </a:lnRef>
          <a:fillRef idx="0">
            <a:srgbClr val="026CD4"/>
          </a:fillRef>
          <a:effectRef idx="0">
            <a:srgbClr val="026CD4"/>
          </a:effectRef>
          <a:fontRef idx="minor">
            <a:srgbClr val="000000"/>
          </a:fontRef>
        </p:style>
      </p:cxnSp>
      <p:sp>
        <p:nvSpPr>
          <p:cNvPr id="18" name="椭圆 17"/>
          <p:cNvSpPr/>
          <p:nvPr>
            <p:custDataLst>
              <p:tags r:id="rId11"/>
            </p:custDataLst>
          </p:nvPr>
        </p:nvSpPr>
        <p:spPr>
          <a:xfrm>
            <a:off x="5193363" y="2500700"/>
            <a:ext cx="53861" cy="53861"/>
          </a:xfrm>
          <a:prstGeom prst="ellipse">
            <a:avLst/>
          </a:prstGeom>
          <a:solidFill>
            <a:schemeClr val="accent1">
              <a:lumMod val="60000"/>
              <a:lumOff val="40000"/>
            </a:schemeClr>
          </a:solidFill>
          <a:ln>
            <a:noFill/>
          </a:ln>
        </p:spPr>
        <p:style>
          <a:lnRef idx="2">
            <a:srgbClr val="026CD4">
              <a:shade val="50000"/>
            </a:srgbClr>
          </a:lnRef>
          <a:fillRef idx="1">
            <a:srgbClr val="026CD4"/>
          </a:fillRef>
          <a:effectRef idx="0">
            <a:srgbClr val="026CD4"/>
          </a:effectRef>
          <a:fontRef idx="minor">
            <a:srgbClr val="FFFFFF"/>
          </a:fontRef>
        </p:style>
        <p:txBody>
          <a:bodyPr rtlCol="0" anchor="ctr"/>
          <a:p>
            <a:pPr algn="ctr"/>
            <a:endParaRPr lang="zh-CN" altLang="en-US" sz="1070"/>
          </a:p>
        </p:txBody>
      </p:sp>
      <p:sp>
        <p:nvSpPr>
          <p:cNvPr id="19" name="六边形 18"/>
          <p:cNvSpPr/>
          <p:nvPr>
            <p:custDataLst>
              <p:tags r:id="rId12"/>
            </p:custDataLst>
          </p:nvPr>
        </p:nvSpPr>
        <p:spPr>
          <a:xfrm>
            <a:off x="4908240" y="2598252"/>
            <a:ext cx="612808" cy="523166"/>
          </a:xfrm>
          <a:prstGeom prst="hexagon">
            <a:avLst/>
          </a:prstGeom>
          <a:noFill/>
          <a:ln w="38100">
            <a:solidFill>
              <a:schemeClr val="accent1">
                <a:lumMod val="60000"/>
                <a:lumOff val="40000"/>
              </a:schemeClr>
            </a:solidFill>
          </a:ln>
        </p:spPr>
        <p:style>
          <a:lnRef idx="2">
            <a:srgbClr val="026CD4">
              <a:shade val="50000"/>
            </a:srgbClr>
          </a:lnRef>
          <a:fillRef idx="1">
            <a:srgbClr val="026CD4"/>
          </a:fillRef>
          <a:effectRef idx="0">
            <a:srgbClr val="026CD4"/>
          </a:effectRef>
          <a:fontRef idx="minor">
            <a:srgbClr val="FFFFFF"/>
          </a:fontRef>
        </p:style>
        <p:txBody>
          <a:bodyPr rtlCol="0" anchor="ctr"/>
          <a:p>
            <a:pPr algn="ctr"/>
            <a:endParaRPr lang="zh-CN" altLang="en-US" sz="1070"/>
          </a:p>
        </p:txBody>
      </p:sp>
      <p:cxnSp>
        <p:nvCxnSpPr>
          <p:cNvPr id="20" name="直接连接符 19"/>
          <p:cNvCxnSpPr/>
          <p:nvPr>
            <p:custDataLst>
              <p:tags r:id="rId13"/>
            </p:custDataLst>
          </p:nvPr>
        </p:nvCxnSpPr>
        <p:spPr>
          <a:xfrm>
            <a:off x="5674344" y="2046461"/>
            <a:ext cx="216197" cy="124671"/>
          </a:xfrm>
          <a:prstGeom prst="line">
            <a:avLst/>
          </a:prstGeom>
          <a:ln w="38100">
            <a:solidFill>
              <a:schemeClr val="accent1">
                <a:lumMod val="60000"/>
                <a:lumOff val="40000"/>
              </a:schemeClr>
            </a:solidFill>
            <a:prstDash val="dash"/>
          </a:ln>
        </p:spPr>
        <p:style>
          <a:lnRef idx="1">
            <a:srgbClr val="026CD4"/>
          </a:lnRef>
          <a:fillRef idx="0">
            <a:srgbClr val="026CD4"/>
          </a:fillRef>
          <a:effectRef idx="0">
            <a:srgbClr val="026CD4"/>
          </a:effectRef>
          <a:fontRef idx="minor">
            <a:srgbClr val="000000"/>
          </a:fontRef>
        </p:style>
      </p:cxnSp>
      <p:sp>
        <p:nvSpPr>
          <p:cNvPr id="21" name="椭圆 20"/>
          <p:cNvSpPr/>
          <p:nvPr>
            <p:custDataLst>
              <p:tags r:id="rId14"/>
            </p:custDataLst>
          </p:nvPr>
        </p:nvSpPr>
        <p:spPr>
          <a:xfrm>
            <a:off x="5875098" y="2154182"/>
            <a:ext cx="53861" cy="53861"/>
          </a:xfrm>
          <a:prstGeom prst="ellipse">
            <a:avLst/>
          </a:prstGeom>
          <a:solidFill>
            <a:schemeClr val="accent1">
              <a:lumMod val="60000"/>
              <a:lumOff val="40000"/>
            </a:schemeClr>
          </a:solidFill>
          <a:ln>
            <a:noFill/>
          </a:ln>
        </p:spPr>
        <p:style>
          <a:lnRef idx="2">
            <a:srgbClr val="026CD4">
              <a:shade val="50000"/>
            </a:srgbClr>
          </a:lnRef>
          <a:fillRef idx="1">
            <a:srgbClr val="026CD4"/>
          </a:fillRef>
          <a:effectRef idx="0">
            <a:srgbClr val="026CD4"/>
          </a:effectRef>
          <a:fontRef idx="minor">
            <a:srgbClr val="FFFFFF"/>
          </a:fontRef>
        </p:style>
        <p:txBody>
          <a:bodyPr rtlCol="0" anchor="ctr"/>
          <a:p>
            <a:pPr algn="ctr"/>
            <a:endParaRPr lang="zh-CN" altLang="en-US" sz="1070"/>
          </a:p>
        </p:txBody>
      </p:sp>
      <p:cxnSp>
        <p:nvCxnSpPr>
          <p:cNvPr id="22" name="直接连接符 21"/>
          <p:cNvCxnSpPr/>
          <p:nvPr>
            <p:custDataLst>
              <p:tags r:id="rId15"/>
            </p:custDataLst>
          </p:nvPr>
        </p:nvCxnSpPr>
        <p:spPr>
          <a:xfrm flipH="1">
            <a:off x="4528954" y="2035161"/>
            <a:ext cx="213937" cy="100942"/>
          </a:xfrm>
          <a:prstGeom prst="line">
            <a:avLst/>
          </a:prstGeom>
          <a:ln w="38100">
            <a:solidFill>
              <a:schemeClr val="accent1">
                <a:lumMod val="60000"/>
                <a:lumOff val="40000"/>
              </a:schemeClr>
            </a:solidFill>
            <a:prstDash val="dash"/>
          </a:ln>
        </p:spPr>
        <p:style>
          <a:lnRef idx="1">
            <a:srgbClr val="026CD4"/>
          </a:lnRef>
          <a:fillRef idx="0">
            <a:srgbClr val="026CD4"/>
          </a:fillRef>
          <a:effectRef idx="0">
            <a:srgbClr val="026CD4"/>
          </a:effectRef>
          <a:fontRef idx="minor">
            <a:srgbClr val="000000"/>
          </a:fontRef>
        </p:style>
      </p:cxnSp>
      <p:sp>
        <p:nvSpPr>
          <p:cNvPr id="23" name="椭圆 22"/>
          <p:cNvSpPr/>
          <p:nvPr>
            <p:custDataLst>
              <p:tags r:id="rId16"/>
            </p:custDataLst>
          </p:nvPr>
        </p:nvSpPr>
        <p:spPr>
          <a:xfrm>
            <a:off x="4493173" y="2111244"/>
            <a:ext cx="53861" cy="53861"/>
          </a:xfrm>
          <a:prstGeom prst="ellipse">
            <a:avLst/>
          </a:prstGeom>
          <a:solidFill>
            <a:schemeClr val="accent1">
              <a:lumMod val="60000"/>
              <a:lumOff val="40000"/>
            </a:schemeClr>
          </a:solidFill>
          <a:ln>
            <a:noFill/>
          </a:ln>
        </p:spPr>
        <p:style>
          <a:lnRef idx="2">
            <a:srgbClr val="026CD4">
              <a:shade val="50000"/>
            </a:srgbClr>
          </a:lnRef>
          <a:fillRef idx="1">
            <a:srgbClr val="026CD4"/>
          </a:fillRef>
          <a:effectRef idx="0">
            <a:srgbClr val="026CD4"/>
          </a:effectRef>
          <a:fontRef idx="minor">
            <a:srgbClr val="FFFFFF"/>
          </a:fontRef>
        </p:style>
        <p:txBody>
          <a:bodyPr rtlCol="0" anchor="ctr"/>
          <a:p>
            <a:pPr algn="ctr"/>
            <a:endParaRPr lang="zh-CN" altLang="en-US" sz="1070"/>
          </a:p>
        </p:txBody>
      </p:sp>
      <p:sp>
        <p:nvSpPr>
          <p:cNvPr id="24" name="六边形 23"/>
          <p:cNvSpPr/>
          <p:nvPr>
            <p:custDataLst>
              <p:tags r:id="rId17"/>
            </p:custDataLst>
          </p:nvPr>
        </p:nvSpPr>
        <p:spPr>
          <a:xfrm>
            <a:off x="5944401" y="2071696"/>
            <a:ext cx="612808" cy="523166"/>
          </a:xfrm>
          <a:prstGeom prst="hexagon">
            <a:avLst/>
          </a:prstGeom>
          <a:noFill/>
          <a:ln w="38100">
            <a:solidFill>
              <a:schemeClr val="accent1">
                <a:lumMod val="60000"/>
                <a:lumOff val="40000"/>
              </a:schemeClr>
            </a:solidFill>
          </a:ln>
        </p:spPr>
        <p:style>
          <a:lnRef idx="2">
            <a:srgbClr val="026CD4">
              <a:shade val="50000"/>
            </a:srgbClr>
          </a:lnRef>
          <a:fillRef idx="1">
            <a:srgbClr val="026CD4"/>
          </a:fillRef>
          <a:effectRef idx="0">
            <a:srgbClr val="026CD4"/>
          </a:effectRef>
          <a:fontRef idx="minor">
            <a:srgbClr val="FFFFFF"/>
          </a:fontRef>
        </p:style>
        <p:txBody>
          <a:bodyPr rtlCol="0" anchor="ctr"/>
          <a:p>
            <a:pPr algn="ctr"/>
            <a:endParaRPr lang="zh-CN" altLang="en-US" sz="1070"/>
          </a:p>
        </p:txBody>
      </p:sp>
      <p:sp>
        <p:nvSpPr>
          <p:cNvPr id="46" name="六边形 45"/>
          <p:cNvSpPr/>
          <p:nvPr>
            <p:custDataLst>
              <p:tags r:id="rId18"/>
            </p:custDataLst>
          </p:nvPr>
        </p:nvSpPr>
        <p:spPr>
          <a:xfrm>
            <a:off x="3826504" y="2071696"/>
            <a:ext cx="612808" cy="523166"/>
          </a:xfrm>
          <a:prstGeom prst="hexagon">
            <a:avLst/>
          </a:prstGeom>
          <a:noFill/>
          <a:ln w="38100">
            <a:solidFill>
              <a:schemeClr val="accent1">
                <a:lumMod val="60000"/>
                <a:lumOff val="40000"/>
              </a:schemeClr>
            </a:solidFill>
          </a:ln>
        </p:spPr>
        <p:style>
          <a:lnRef idx="2">
            <a:srgbClr val="026CD4">
              <a:shade val="50000"/>
            </a:srgbClr>
          </a:lnRef>
          <a:fillRef idx="1">
            <a:srgbClr val="026CD4"/>
          </a:fillRef>
          <a:effectRef idx="0">
            <a:srgbClr val="026CD4"/>
          </a:effectRef>
          <a:fontRef idx="minor">
            <a:srgbClr val="FFFFFF"/>
          </a:fontRef>
        </p:style>
        <p:txBody>
          <a:bodyPr rtlCol="0" anchor="ctr"/>
          <a:p>
            <a:pPr algn="ctr"/>
            <a:endParaRPr lang="zh-CN" altLang="en-US" sz="1070"/>
          </a:p>
        </p:txBody>
      </p:sp>
      <p:pic>
        <p:nvPicPr>
          <p:cNvPr id="49" name="图片 48" descr="LW-G(1)"/>
          <p:cNvPicPr>
            <a:picLocks noChangeAspect="1"/>
          </p:cNvPicPr>
          <p:nvPr>
            <p:custDataLst>
              <p:tags r:id="rId19"/>
            </p:custDataLst>
          </p:nvPr>
        </p:nvPicPr>
        <p:blipFill>
          <a:blip r:embed="rId20"/>
          <a:stretch>
            <a:fillRect/>
          </a:stretch>
        </p:blipFill>
        <p:spPr>
          <a:xfrm rot="1860000">
            <a:off x="4932680" y="1442085"/>
            <a:ext cx="551815" cy="771525"/>
          </a:xfrm>
          <a:prstGeom prst="rect">
            <a:avLst/>
          </a:prstGeom>
          <a:effectLst>
            <a:outerShdw blurRad="50800" dist="38100" dir="2700000" algn="tl" rotWithShape="0">
              <a:prstClr val="black">
                <a:alpha val="40000"/>
              </a:prstClr>
            </a:outerShdw>
          </a:effectLst>
        </p:spPr>
      </p:pic>
      <p:pic>
        <p:nvPicPr>
          <p:cNvPr id="51" name="图片 25"/>
          <p:cNvPicPr>
            <a:picLocks noChangeAspect="1"/>
          </p:cNvPicPr>
          <p:nvPr/>
        </p:nvPicPr>
        <p:blipFill>
          <a:blip r:embed="rId21"/>
          <a:stretch>
            <a:fillRect/>
          </a:stretch>
        </p:blipFill>
        <p:spPr>
          <a:xfrm rot="2076541">
            <a:off x="4041140" y="2084705"/>
            <a:ext cx="184785" cy="446405"/>
          </a:xfrm>
          <a:prstGeom prst="rect">
            <a:avLst/>
          </a:prstGeom>
        </p:spPr>
      </p:pic>
      <p:pic>
        <p:nvPicPr>
          <p:cNvPr id="53" name="图片 52" descr="图片1"/>
          <p:cNvPicPr>
            <a:picLocks noChangeAspect="1"/>
          </p:cNvPicPr>
          <p:nvPr/>
        </p:nvPicPr>
        <p:blipFill>
          <a:blip r:embed="rId22"/>
          <a:stretch>
            <a:fillRect/>
          </a:stretch>
        </p:blipFill>
        <p:spPr>
          <a:xfrm>
            <a:off x="5001895" y="2629535"/>
            <a:ext cx="457200" cy="461645"/>
          </a:xfrm>
          <a:prstGeom prst="rect">
            <a:avLst/>
          </a:prstGeom>
        </p:spPr>
      </p:pic>
      <p:pic>
        <p:nvPicPr>
          <p:cNvPr id="58" name="图片 57" descr="图片4"/>
          <p:cNvPicPr>
            <a:picLocks noChangeAspect="1"/>
          </p:cNvPicPr>
          <p:nvPr/>
        </p:nvPicPr>
        <p:blipFill>
          <a:blip r:embed="rId23"/>
          <a:stretch>
            <a:fillRect/>
          </a:stretch>
        </p:blipFill>
        <p:spPr>
          <a:xfrm>
            <a:off x="6002020" y="2018030"/>
            <a:ext cx="543560" cy="630555"/>
          </a:xfrm>
          <a:prstGeom prst="rect">
            <a:avLst/>
          </a:prstGeom>
        </p:spPr>
      </p:pic>
      <p:sp>
        <p:nvSpPr>
          <p:cNvPr id="59" name="文本框 58"/>
          <p:cNvSpPr txBox="1"/>
          <p:nvPr/>
        </p:nvSpPr>
        <p:spPr>
          <a:xfrm>
            <a:off x="4538345" y="1033780"/>
            <a:ext cx="1420495" cy="245110"/>
          </a:xfrm>
          <a:prstGeom prst="rect">
            <a:avLst/>
          </a:prstGeom>
          <a:noFill/>
        </p:spPr>
        <p:txBody>
          <a:bodyPr wrap="square" rtlCol="0">
            <a:spAutoFit/>
          </a:bodyPr>
          <a:p>
            <a:pPr algn="ctr"/>
            <a:r>
              <a:rPr lang="zh-CN" altLang="en-US" sz="1000" b="1" dirty="0">
                <a:solidFill>
                  <a:schemeClr val="tx1"/>
                </a:solidFill>
                <a:effectLst/>
                <a:latin typeface="微软雅黑" panose="020B0503020204020204" pitchFamily="34" charset="-122"/>
                <a:ea typeface="微软雅黑" panose="020B0503020204020204" pitchFamily="34" charset="-122"/>
                <a:cs typeface="+mn-ea"/>
                <a:sym typeface="+mn-lt"/>
              </a:rPr>
              <a:t>风管多参数感知设备</a:t>
            </a:r>
            <a:endParaRPr lang="zh-CN" altLang="en-US" sz="1000" b="1"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60" name="object 33"/>
          <p:cNvSpPr txBox="1"/>
          <p:nvPr>
            <p:custDataLst>
              <p:tags r:id="rId24"/>
            </p:custDataLst>
          </p:nvPr>
        </p:nvSpPr>
        <p:spPr>
          <a:xfrm>
            <a:off x="3523615" y="2668270"/>
            <a:ext cx="1065530" cy="135255"/>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00"/>
              </a:spcBef>
            </a:pPr>
            <a:r>
              <a:rPr lang="zh-CN" sz="800" b="1" spc="-11">
                <a:solidFill>
                  <a:schemeClr val="tx1"/>
                </a:solidFill>
                <a:latin typeface="微软雅黑" panose="020B0503020204020204" pitchFamily="34" charset="-122"/>
                <a:ea typeface="微软雅黑" panose="020B0503020204020204" pitchFamily="34" charset="-122"/>
                <a:cs typeface="+mn-ea"/>
                <a:sym typeface="+mn-lt"/>
              </a:rPr>
              <a:t>温度、湿度、压力监测</a:t>
            </a:r>
            <a:endParaRPr lang="zh-CN" sz="800" b="1" spc="-11">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61" name="object 33"/>
          <p:cNvSpPr txBox="1"/>
          <p:nvPr>
            <p:custDataLst>
              <p:tags r:id="rId25"/>
            </p:custDataLst>
          </p:nvPr>
        </p:nvSpPr>
        <p:spPr>
          <a:xfrm>
            <a:off x="5987415" y="2668270"/>
            <a:ext cx="572135" cy="135255"/>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00"/>
              </a:spcBef>
            </a:pPr>
            <a:r>
              <a:rPr lang="zh-CN" altLang="en-US" sz="800" b="1" spc="-11">
                <a:solidFill>
                  <a:schemeClr val="tx1"/>
                </a:solidFill>
                <a:latin typeface="微软雅黑" panose="020B0503020204020204" pitchFamily="34" charset="-122"/>
                <a:ea typeface="微软雅黑" panose="020B0503020204020204" pitchFamily="34" charset="-122"/>
                <a:cs typeface="+mn-ea"/>
                <a:sym typeface="+mn-lt"/>
              </a:rPr>
              <a:t>风速监测</a:t>
            </a:r>
            <a:endParaRPr lang="zh-CN" altLang="en-US" sz="800" b="1" spc="-11">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62" name="object 33"/>
          <p:cNvSpPr txBox="1"/>
          <p:nvPr>
            <p:custDataLst>
              <p:tags r:id="rId26"/>
            </p:custDataLst>
          </p:nvPr>
        </p:nvSpPr>
        <p:spPr>
          <a:xfrm>
            <a:off x="4918710" y="3165475"/>
            <a:ext cx="624205" cy="135255"/>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00"/>
              </a:spcBef>
            </a:pPr>
            <a:r>
              <a:rPr lang="en-US" altLang="zh-CN" sz="800" b="1" spc="-11">
                <a:solidFill>
                  <a:schemeClr val="tx1"/>
                </a:solidFill>
                <a:latin typeface="微软雅黑" panose="020B0503020204020204" pitchFamily="34" charset="-122"/>
                <a:ea typeface="微软雅黑" panose="020B0503020204020204" pitchFamily="34" charset="-122"/>
                <a:cs typeface="+mn-ea"/>
                <a:sym typeface="+mn-lt"/>
              </a:rPr>
              <a:t>VOCs</a:t>
            </a:r>
            <a:r>
              <a:rPr lang="zh-CN" altLang="en-US" sz="800" b="1" spc="-11">
                <a:solidFill>
                  <a:schemeClr val="tx1"/>
                </a:solidFill>
                <a:latin typeface="微软雅黑" panose="020B0503020204020204" pitchFamily="34" charset="-122"/>
                <a:ea typeface="微软雅黑" panose="020B0503020204020204" pitchFamily="34" charset="-122"/>
                <a:cs typeface="+mn-ea"/>
                <a:sym typeface="+mn-lt"/>
              </a:rPr>
              <a:t>监测</a:t>
            </a:r>
            <a:endParaRPr lang="zh-CN" altLang="en-US" sz="800" b="1" spc="-11">
              <a:solidFill>
                <a:schemeClr val="tx1"/>
              </a:solidFill>
              <a:latin typeface="微软雅黑" panose="020B0503020204020204" pitchFamily="34" charset="-122"/>
              <a:ea typeface="微软雅黑" panose="020B0503020204020204" pitchFamily="34" charset="-122"/>
              <a:cs typeface="+mn-ea"/>
              <a:sym typeface="+mn-lt"/>
            </a:endParaRPr>
          </a:p>
        </p:txBody>
      </p:sp>
      <p:grpSp>
        <p:nvGrpSpPr>
          <p:cNvPr id="63" name="组合 62"/>
          <p:cNvGrpSpPr/>
          <p:nvPr/>
        </p:nvGrpSpPr>
        <p:grpSpPr>
          <a:xfrm>
            <a:off x="1843405" y="1831975"/>
            <a:ext cx="802005" cy="1043940"/>
            <a:chOff x="590" y="2980"/>
            <a:chExt cx="2102" cy="2736"/>
          </a:xfrm>
        </p:grpSpPr>
        <p:pic>
          <p:nvPicPr>
            <p:cNvPr id="64" name="图片 63"/>
            <p:cNvPicPr>
              <a:picLocks noChangeAspect="1"/>
            </p:cNvPicPr>
            <p:nvPr>
              <p:custDataLst>
                <p:tags r:id="rId27"/>
              </p:custDataLst>
            </p:nvPr>
          </p:nvPicPr>
          <p:blipFill>
            <a:blip r:embed="rId28"/>
            <a:srcRect l="1496" t="828" r="3218" b="684"/>
            <a:stretch>
              <a:fillRect/>
            </a:stretch>
          </p:blipFill>
          <p:spPr>
            <a:xfrm>
              <a:off x="590" y="2980"/>
              <a:ext cx="2102" cy="2737"/>
            </a:xfrm>
            <a:prstGeom prst="rect">
              <a:avLst/>
            </a:prstGeom>
          </p:spPr>
        </p:pic>
        <p:grpSp>
          <p:nvGrpSpPr>
            <p:cNvPr id="65" name="组合 64"/>
            <p:cNvGrpSpPr/>
            <p:nvPr/>
          </p:nvGrpSpPr>
          <p:grpSpPr>
            <a:xfrm rot="0">
              <a:off x="880" y="3228"/>
              <a:ext cx="1502" cy="2218"/>
              <a:chOff x="3264535" y="1360805"/>
              <a:chExt cx="2146293" cy="3409950"/>
            </a:xfrm>
          </p:grpSpPr>
          <p:pic>
            <p:nvPicPr>
              <p:cNvPr id="66" name="图片 65"/>
              <p:cNvPicPr>
                <a:picLocks noChangeAspect="1"/>
              </p:cNvPicPr>
              <p:nvPr>
                <p:custDataLst>
                  <p:tags r:id="rId29"/>
                </p:custDataLst>
              </p:nvPr>
            </p:nvPicPr>
            <p:blipFill>
              <a:blip r:embed="rId30" cstate="print">
                <a:extLst>
                  <a:ext uri="{28A0092B-C50C-407E-A947-70E740481C1C}">
                    <a14:useLocalDpi xmlns:a14="http://schemas.microsoft.com/office/drawing/2010/main" val="0"/>
                  </a:ext>
                </a:extLst>
              </a:blip>
              <a:srcRect l="9170" t="4241" r="13111" b="26506"/>
              <a:stretch>
                <a:fillRect/>
              </a:stretch>
            </p:blipFill>
            <p:spPr>
              <a:xfrm>
                <a:off x="3264535" y="1360805"/>
                <a:ext cx="2146293" cy="3409950"/>
              </a:xfrm>
              <a:prstGeom prst="rect">
                <a:avLst/>
              </a:prstGeom>
            </p:spPr>
          </p:pic>
          <p:pic>
            <p:nvPicPr>
              <p:cNvPr id="67" name="图片 66"/>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329904" y="1453897"/>
                <a:ext cx="2014553" cy="3315158"/>
              </a:xfrm>
              <a:prstGeom prst="rect">
                <a:avLst/>
              </a:prstGeom>
            </p:spPr>
          </p:pic>
        </p:grpSp>
      </p:grpSp>
      <p:sp>
        <p:nvSpPr>
          <p:cNvPr id="68" name="object 33"/>
          <p:cNvSpPr txBox="1"/>
          <p:nvPr>
            <p:custDataLst>
              <p:tags r:id="rId32"/>
            </p:custDataLst>
          </p:nvPr>
        </p:nvSpPr>
        <p:spPr>
          <a:xfrm>
            <a:off x="1812925" y="1532890"/>
            <a:ext cx="841375" cy="16637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00"/>
              </a:spcBef>
            </a:pPr>
            <a:r>
              <a:rPr lang="zh-CN" altLang="en-US" sz="1000" b="1" spc="-11">
                <a:solidFill>
                  <a:schemeClr val="tx1"/>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mn-lt"/>
              </a:rPr>
              <a:t>智控</a:t>
            </a:r>
            <a:r>
              <a:rPr lang="zh-CN" altLang="en-US" sz="1000" b="1" spc="-11">
                <a:solidFill>
                  <a:schemeClr val="tx1"/>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mn-lt"/>
              </a:rPr>
              <a:t>屏</a:t>
            </a:r>
            <a:endParaRPr lang="zh-CN" altLang="en-US" sz="1000" b="1" spc="-11">
              <a:solidFill>
                <a:schemeClr val="tx1"/>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cs typeface="+mn-ea"/>
              <a:sym typeface="+mn-lt"/>
            </a:endParaRPr>
          </a:p>
        </p:txBody>
      </p:sp>
      <p:sp>
        <p:nvSpPr>
          <p:cNvPr id="70" name="标题 3"/>
          <p:cNvSpPr/>
          <p:nvPr>
            <p:custDataLst>
              <p:tags r:id="rId33"/>
            </p:custDataLst>
          </p:nvPr>
        </p:nvSpPr>
        <p:spPr>
          <a:xfrm>
            <a:off x="633730" y="953770"/>
            <a:ext cx="1514475" cy="487045"/>
          </a:xfrm>
          <a:prstGeom prst="rect">
            <a:avLst/>
          </a:prstGeom>
          <a:noFill/>
        </p:spPr>
        <p:txBody>
          <a:bodyPr vert="horz" wrap="square" lIns="91440" tIns="45720" rIns="91440" bIns="46800" rtlCol="0" anchor="b" anchorCtr="0">
            <a:noAutofit/>
          </a:bodyPr>
          <a:lstStyle>
            <a:lvl1pPr marL="0" marR="0" algn="l" defTabSz="914400" rtl="0" eaLnBrk="1" fontAlgn="auto" latinLnBrk="0" hangingPunct="1">
              <a:lnSpc>
                <a:spcPct val="100000"/>
              </a:lnSpc>
              <a:spcBef>
                <a:spcPct val="0"/>
              </a:spcBef>
              <a:buClrTx/>
              <a:buSzTx/>
              <a:buFontTx/>
              <a:buNone/>
              <a:defRPr kumimoji="0" lang="zh-CN" altLang="en-US" sz="5220" b="1" i="0" u="none" strike="noStrike" kern="1200" cap="none" spc="0" normalizeH="0" baseline="0" noProof="1" dirty="0">
                <a:ln w="25400">
                  <a:noFill/>
                </a:ln>
                <a:solidFill>
                  <a:schemeClr val="lt1"/>
                </a:solidFill>
                <a:uFillTx/>
                <a:latin typeface="Arial" panose="020B0604020202020204" pitchFamily="34" charset="0"/>
                <a:ea typeface="汉仪粗黑 简" charset="0"/>
                <a:cs typeface="汉仪雅酷黑简" panose="00020600040101010101" charset="-122"/>
              </a:defRPr>
            </a:lvl1pPr>
          </a:lstStyle>
          <a:p>
            <a:r>
              <a:rPr lang="en-US" altLang="zh-CN" sz="2400">
                <a:solidFill>
                  <a:schemeClr val="tx1"/>
                </a:solidFill>
                <a:effectLst/>
                <a:latin typeface="微软雅黑" panose="020B0503020204020204" pitchFamily="34" charset="-122"/>
                <a:ea typeface="微软雅黑" panose="020B0503020204020204" pitchFamily="34" charset="-122"/>
              </a:rPr>
              <a:t>系统</a:t>
            </a:r>
            <a:r>
              <a:rPr sz="2400">
                <a:solidFill>
                  <a:schemeClr val="tx1"/>
                </a:solidFill>
                <a:effectLst/>
                <a:latin typeface="微软雅黑" panose="020B0503020204020204" pitchFamily="34" charset="-122"/>
                <a:ea typeface="微软雅黑" panose="020B0503020204020204" pitchFamily="34" charset="-122"/>
              </a:rPr>
              <a:t>组成</a:t>
            </a:r>
            <a:endParaRPr sz="2400">
              <a:solidFill>
                <a:schemeClr val="tx1"/>
              </a:solidFill>
              <a:effectLst/>
              <a:latin typeface="微软雅黑" panose="020B0503020204020204" pitchFamily="34" charset="-122"/>
              <a:ea typeface="微软雅黑" panose="020B0503020204020204" pitchFamily="34" charset="-122"/>
            </a:endParaRPr>
          </a:p>
        </p:txBody>
      </p:sp>
      <p:sp>
        <p:nvSpPr>
          <p:cNvPr id="92" name="六边形 91"/>
          <p:cNvSpPr/>
          <p:nvPr>
            <p:custDataLst>
              <p:tags r:id="rId34"/>
            </p:custDataLst>
          </p:nvPr>
        </p:nvSpPr>
        <p:spPr>
          <a:xfrm>
            <a:off x="8383852" y="1375888"/>
            <a:ext cx="1119024" cy="892658"/>
          </a:xfrm>
          <a:prstGeom prst="hexagon">
            <a:avLst/>
          </a:prstGeom>
          <a:noFill/>
          <a:ln w="38100">
            <a:solidFill>
              <a:schemeClr val="accent1">
                <a:lumMod val="60000"/>
                <a:lumOff val="40000"/>
              </a:schemeClr>
            </a:solidFill>
            <a:prstDash val="sysDash"/>
          </a:ln>
          <a:extLst>
            <a:ext uri="{909E8E84-426E-40DD-AFC4-6F175D3DCCD1}">
              <a14:hiddenFill xmlns:a14="http://schemas.microsoft.com/office/drawing/2010/main">
                <a:solidFill>
                  <a:srgbClr val="026CD4"/>
                </a:solidFill>
              </a14:hiddenFill>
            </a:ext>
          </a:extLst>
        </p:spPr>
        <p:style>
          <a:lnRef idx="2">
            <a:srgbClr val="026CD4">
              <a:shade val="50000"/>
            </a:srgbClr>
          </a:lnRef>
          <a:fillRef idx="1">
            <a:srgbClr val="026CD4"/>
          </a:fillRef>
          <a:effectRef idx="0">
            <a:srgbClr val="026CD4"/>
          </a:effectRef>
          <a:fontRef idx="minor">
            <a:srgbClr val="FFFFFF"/>
          </a:fontRef>
        </p:style>
        <p:txBody>
          <a:bodyPr rtlCol="0" anchor="ctr"/>
          <a:p>
            <a:pPr algn="ctr"/>
            <a:endParaRPr lang="zh-CN" altLang="en-US" sz="1070"/>
          </a:p>
        </p:txBody>
      </p:sp>
      <p:cxnSp>
        <p:nvCxnSpPr>
          <p:cNvPr id="96" name="直接连接符 95"/>
          <p:cNvCxnSpPr/>
          <p:nvPr>
            <p:custDataLst>
              <p:tags r:id="rId35"/>
            </p:custDataLst>
          </p:nvPr>
        </p:nvCxnSpPr>
        <p:spPr>
          <a:xfrm>
            <a:off x="9403064" y="2067416"/>
            <a:ext cx="216197" cy="124671"/>
          </a:xfrm>
          <a:prstGeom prst="line">
            <a:avLst/>
          </a:prstGeom>
          <a:ln w="38100">
            <a:solidFill>
              <a:schemeClr val="accent1">
                <a:lumMod val="60000"/>
                <a:lumOff val="40000"/>
              </a:schemeClr>
            </a:solidFill>
            <a:prstDash val="dash"/>
          </a:ln>
        </p:spPr>
        <p:style>
          <a:lnRef idx="1">
            <a:srgbClr val="026CD4"/>
          </a:lnRef>
          <a:fillRef idx="0">
            <a:srgbClr val="026CD4"/>
          </a:fillRef>
          <a:effectRef idx="0">
            <a:srgbClr val="026CD4"/>
          </a:effectRef>
          <a:fontRef idx="minor">
            <a:srgbClr val="000000"/>
          </a:fontRef>
        </p:style>
      </p:cxnSp>
      <p:sp>
        <p:nvSpPr>
          <p:cNvPr id="97" name="椭圆 96"/>
          <p:cNvSpPr/>
          <p:nvPr>
            <p:custDataLst>
              <p:tags r:id="rId36"/>
            </p:custDataLst>
          </p:nvPr>
        </p:nvSpPr>
        <p:spPr>
          <a:xfrm>
            <a:off x="9603818" y="2175137"/>
            <a:ext cx="53861" cy="53861"/>
          </a:xfrm>
          <a:prstGeom prst="ellipse">
            <a:avLst/>
          </a:prstGeom>
          <a:solidFill>
            <a:schemeClr val="accent1">
              <a:lumMod val="60000"/>
              <a:lumOff val="40000"/>
            </a:schemeClr>
          </a:solidFill>
          <a:ln>
            <a:noFill/>
          </a:ln>
        </p:spPr>
        <p:style>
          <a:lnRef idx="2">
            <a:srgbClr val="026CD4">
              <a:shade val="50000"/>
            </a:srgbClr>
          </a:lnRef>
          <a:fillRef idx="1">
            <a:srgbClr val="026CD4"/>
          </a:fillRef>
          <a:effectRef idx="0">
            <a:srgbClr val="026CD4"/>
          </a:effectRef>
          <a:fontRef idx="minor">
            <a:srgbClr val="FFFFFF"/>
          </a:fontRef>
        </p:style>
        <p:txBody>
          <a:bodyPr rtlCol="0" anchor="ctr"/>
          <a:p>
            <a:pPr algn="ctr"/>
            <a:endParaRPr lang="zh-CN" altLang="en-US" sz="1070"/>
          </a:p>
        </p:txBody>
      </p:sp>
      <p:cxnSp>
        <p:nvCxnSpPr>
          <p:cNvPr id="98" name="直接连接符 97"/>
          <p:cNvCxnSpPr/>
          <p:nvPr>
            <p:custDataLst>
              <p:tags r:id="rId37"/>
            </p:custDataLst>
          </p:nvPr>
        </p:nvCxnSpPr>
        <p:spPr>
          <a:xfrm flipH="1">
            <a:off x="8257674" y="2056116"/>
            <a:ext cx="213937" cy="100942"/>
          </a:xfrm>
          <a:prstGeom prst="line">
            <a:avLst/>
          </a:prstGeom>
          <a:ln w="38100">
            <a:solidFill>
              <a:schemeClr val="accent1">
                <a:lumMod val="60000"/>
                <a:lumOff val="40000"/>
              </a:schemeClr>
            </a:solidFill>
            <a:prstDash val="dash"/>
          </a:ln>
        </p:spPr>
        <p:style>
          <a:lnRef idx="1">
            <a:srgbClr val="026CD4"/>
          </a:lnRef>
          <a:fillRef idx="0">
            <a:srgbClr val="026CD4"/>
          </a:fillRef>
          <a:effectRef idx="0">
            <a:srgbClr val="026CD4"/>
          </a:effectRef>
          <a:fontRef idx="minor">
            <a:srgbClr val="000000"/>
          </a:fontRef>
        </p:style>
      </p:cxnSp>
      <p:sp>
        <p:nvSpPr>
          <p:cNvPr id="99" name="椭圆 98"/>
          <p:cNvSpPr/>
          <p:nvPr>
            <p:custDataLst>
              <p:tags r:id="rId38"/>
            </p:custDataLst>
          </p:nvPr>
        </p:nvSpPr>
        <p:spPr>
          <a:xfrm>
            <a:off x="8221893" y="2132199"/>
            <a:ext cx="53861" cy="53861"/>
          </a:xfrm>
          <a:prstGeom prst="ellipse">
            <a:avLst/>
          </a:prstGeom>
          <a:solidFill>
            <a:schemeClr val="accent1">
              <a:lumMod val="60000"/>
              <a:lumOff val="40000"/>
            </a:schemeClr>
          </a:solidFill>
          <a:ln>
            <a:noFill/>
          </a:ln>
        </p:spPr>
        <p:style>
          <a:lnRef idx="2">
            <a:srgbClr val="026CD4">
              <a:shade val="50000"/>
            </a:srgbClr>
          </a:lnRef>
          <a:fillRef idx="1">
            <a:srgbClr val="026CD4"/>
          </a:fillRef>
          <a:effectRef idx="0">
            <a:srgbClr val="026CD4"/>
          </a:effectRef>
          <a:fontRef idx="minor">
            <a:srgbClr val="FFFFFF"/>
          </a:fontRef>
        </p:style>
        <p:txBody>
          <a:bodyPr rtlCol="0" anchor="ctr"/>
          <a:p>
            <a:pPr algn="ctr"/>
            <a:endParaRPr lang="zh-CN" altLang="en-US" sz="1070"/>
          </a:p>
        </p:txBody>
      </p:sp>
      <p:sp>
        <p:nvSpPr>
          <p:cNvPr id="100" name="六边形 99"/>
          <p:cNvSpPr/>
          <p:nvPr>
            <p:custDataLst>
              <p:tags r:id="rId39"/>
            </p:custDataLst>
          </p:nvPr>
        </p:nvSpPr>
        <p:spPr>
          <a:xfrm>
            <a:off x="9673121" y="2092651"/>
            <a:ext cx="612808" cy="523166"/>
          </a:xfrm>
          <a:prstGeom prst="hexagon">
            <a:avLst/>
          </a:prstGeom>
          <a:noFill/>
          <a:ln w="38100">
            <a:solidFill>
              <a:schemeClr val="accent1">
                <a:lumMod val="60000"/>
                <a:lumOff val="40000"/>
              </a:schemeClr>
            </a:solidFill>
          </a:ln>
        </p:spPr>
        <p:style>
          <a:lnRef idx="2">
            <a:srgbClr val="026CD4">
              <a:shade val="50000"/>
            </a:srgbClr>
          </a:lnRef>
          <a:fillRef idx="1">
            <a:srgbClr val="026CD4"/>
          </a:fillRef>
          <a:effectRef idx="0">
            <a:srgbClr val="026CD4"/>
          </a:effectRef>
          <a:fontRef idx="minor">
            <a:srgbClr val="FFFFFF"/>
          </a:fontRef>
        </p:style>
        <p:txBody>
          <a:bodyPr rtlCol="0" anchor="ctr"/>
          <a:p>
            <a:pPr algn="ctr"/>
            <a:endParaRPr lang="zh-CN" altLang="en-US" sz="1070"/>
          </a:p>
        </p:txBody>
      </p:sp>
      <p:sp>
        <p:nvSpPr>
          <p:cNvPr id="101" name="六边形 100"/>
          <p:cNvSpPr/>
          <p:nvPr>
            <p:custDataLst>
              <p:tags r:id="rId40"/>
            </p:custDataLst>
          </p:nvPr>
        </p:nvSpPr>
        <p:spPr>
          <a:xfrm>
            <a:off x="7555224" y="2092651"/>
            <a:ext cx="612808" cy="523166"/>
          </a:xfrm>
          <a:prstGeom prst="hexagon">
            <a:avLst/>
          </a:prstGeom>
          <a:noFill/>
          <a:ln w="38100">
            <a:solidFill>
              <a:schemeClr val="accent1">
                <a:lumMod val="60000"/>
                <a:lumOff val="40000"/>
              </a:schemeClr>
            </a:solidFill>
          </a:ln>
        </p:spPr>
        <p:style>
          <a:lnRef idx="2">
            <a:srgbClr val="026CD4">
              <a:shade val="50000"/>
            </a:srgbClr>
          </a:lnRef>
          <a:fillRef idx="1">
            <a:srgbClr val="026CD4"/>
          </a:fillRef>
          <a:effectRef idx="0">
            <a:srgbClr val="026CD4"/>
          </a:effectRef>
          <a:fontRef idx="minor">
            <a:srgbClr val="FFFFFF"/>
          </a:fontRef>
        </p:style>
        <p:txBody>
          <a:bodyPr rtlCol="0" anchor="ctr"/>
          <a:p>
            <a:pPr algn="ctr"/>
            <a:endParaRPr lang="zh-CN" altLang="en-US" sz="1070"/>
          </a:p>
        </p:txBody>
      </p:sp>
      <p:pic>
        <p:nvPicPr>
          <p:cNvPr id="103" name="图片 25"/>
          <p:cNvPicPr>
            <a:picLocks noChangeAspect="1"/>
          </p:cNvPicPr>
          <p:nvPr/>
        </p:nvPicPr>
        <p:blipFill>
          <a:blip r:embed="rId21"/>
          <a:stretch>
            <a:fillRect/>
          </a:stretch>
        </p:blipFill>
        <p:spPr>
          <a:xfrm rot="2076541">
            <a:off x="7769860" y="2105660"/>
            <a:ext cx="184785" cy="446405"/>
          </a:xfrm>
          <a:prstGeom prst="rect">
            <a:avLst/>
          </a:prstGeom>
        </p:spPr>
      </p:pic>
      <p:pic>
        <p:nvPicPr>
          <p:cNvPr id="104" name="图片 103" descr="图片1"/>
          <p:cNvPicPr>
            <a:picLocks noChangeAspect="1"/>
          </p:cNvPicPr>
          <p:nvPr/>
        </p:nvPicPr>
        <p:blipFill>
          <a:blip r:embed="rId22"/>
          <a:stretch>
            <a:fillRect/>
          </a:stretch>
        </p:blipFill>
        <p:spPr>
          <a:xfrm>
            <a:off x="9750425" y="2115820"/>
            <a:ext cx="457200" cy="461645"/>
          </a:xfrm>
          <a:prstGeom prst="rect">
            <a:avLst/>
          </a:prstGeom>
        </p:spPr>
      </p:pic>
      <p:sp>
        <p:nvSpPr>
          <p:cNvPr id="106" name="文本框 105"/>
          <p:cNvSpPr txBox="1"/>
          <p:nvPr/>
        </p:nvSpPr>
        <p:spPr>
          <a:xfrm>
            <a:off x="8289290" y="1014730"/>
            <a:ext cx="1348105" cy="245110"/>
          </a:xfrm>
          <a:prstGeom prst="rect">
            <a:avLst/>
          </a:prstGeom>
          <a:noFill/>
        </p:spPr>
        <p:txBody>
          <a:bodyPr wrap="square" rtlCol="0">
            <a:spAutoFit/>
          </a:bodyPr>
          <a:p>
            <a:pPr algn="ctr"/>
            <a:r>
              <a:rPr lang="zh-CN" altLang="en-US" sz="1000" b="1" dirty="0">
                <a:solidFill>
                  <a:schemeClr val="tx1"/>
                </a:solidFill>
                <a:effectLst/>
                <a:latin typeface="微软雅黑" panose="020B0503020204020204" pitchFamily="34" charset="-122"/>
                <a:ea typeface="微软雅黑" panose="020B0503020204020204" pitchFamily="34" charset="-122"/>
                <a:cs typeface="+mn-ea"/>
                <a:sym typeface="+mn-lt"/>
              </a:rPr>
              <a:t>车间多参数感知设备</a:t>
            </a:r>
            <a:endParaRPr lang="zh-CN" altLang="en-US" sz="1000" b="1"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107" name="object 33"/>
          <p:cNvSpPr txBox="1"/>
          <p:nvPr>
            <p:custDataLst>
              <p:tags r:id="rId41"/>
            </p:custDataLst>
          </p:nvPr>
        </p:nvSpPr>
        <p:spPr>
          <a:xfrm>
            <a:off x="7328535" y="2689225"/>
            <a:ext cx="1065530" cy="135255"/>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00"/>
              </a:spcBef>
            </a:pPr>
            <a:r>
              <a:rPr lang="zh-CN" sz="800" b="1" spc="-11">
                <a:solidFill>
                  <a:schemeClr val="tx1"/>
                </a:solidFill>
                <a:latin typeface="微软雅黑" panose="020B0503020204020204" pitchFamily="34" charset="-122"/>
                <a:ea typeface="微软雅黑" panose="020B0503020204020204" pitchFamily="34" charset="-122"/>
                <a:cs typeface="+mn-ea"/>
                <a:sym typeface="+mn-lt"/>
              </a:rPr>
              <a:t>温度、湿度、压力监测</a:t>
            </a:r>
            <a:endParaRPr lang="zh-CN" sz="800" b="1" spc="-11">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08" name="object 33"/>
          <p:cNvSpPr txBox="1"/>
          <p:nvPr>
            <p:custDataLst>
              <p:tags r:id="rId42"/>
            </p:custDataLst>
          </p:nvPr>
        </p:nvSpPr>
        <p:spPr>
          <a:xfrm>
            <a:off x="9716135" y="2689225"/>
            <a:ext cx="572135" cy="135255"/>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00"/>
              </a:spcBef>
            </a:pPr>
            <a:r>
              <a:rPr lang="en-US" altLang="zh-CN" sz="800" b="1" spc="-11">
                <a:solidFill>
                  <a:schemeClr val="tx1"/>
                </a:solidFill>
                <a:latin typeface="微软雅黑" panose="020B0503020204020204" pitchFamily="34" charset="-122"/>
                <a:ea typeface="微软雅黑" panose="020B0503020204020204" pitchFamily="34" charset="-122"/>
                <a:cs typeface="+mn-ea"/>
                <a:sym typeface="+mn-lt"/>
              </a:rPr>
              <a:t>VOCs</a:t>
            </a:r>
            <a:r>
              <a:rPr lang="zh-CN" altLang="en-US" sz="800" b="1" spc="-11">
                <a:solidFill>
                  <a:schemeClr val="tx1"/>
                </a:solidFill>
                <a:latin typeface="微软雅黑" panose="020B0503020204020204" pitchFamily="34" charset="-122"/>
                <a:ea typeface="微软雅黑" panose="020B0503020204020204" pitchFamily="34" charset="-122"/>
                <a:cs typeface="+mn-ea"/>
                <a:sym typeface="+mn-lt"/>
              </a:rPr>
              <a:t>监测</a:t>
            </a:r>
            <a:endParaRPr lang="zh-CN" altLang="en-US" sz="800" b="1" spc="-11">
              <a:solidFill>
                <a:schemeClr val="tx1"/>
              </a:solidFill>
              <a:latin typeface="微软雅黑" panose="020B0503020204020204" pitchFamily="34" charset="-122"/>
              <a:ea typeface="微软雅黑" panose="020B0503020204020204" pitchFamily="34" charset="-122"/>
              <a:cs typeface="+mn-ea"/>
              <a:sym typeface="+mn-lt"/>
            </a:endParaRPr>
          </a:p>
        </p:txBody>
      </p:sp>
      <p:cxnSp>
        <p:nvCxnSpPr>
          <p:cNvPr id="110" name="直接连接符 109"/>
          <p:cNvCxnSpPr/>
          <p:nvPr>
            <p:custDataLst>
              <p:tags r:id="rId43"/>
            </p:custDataLst>
          </p:nvPr>
        </p:nvCxnSpPr>
        <p:spPr>
          <a:xfrm flipH="1" flipV="1">
            <a:off x="8978402" y="2203390"/>
            <a:ext cx="9040" cy="269304"/>
          </a:xfrm>
          <a:prstGeom prst="line">
            <a:avLst/>
          </a:prstGeom>
          <a:ln w="38100">
            <a:solidFill>
              <a:schemeClr val="accent1">
                <a:lumMod val="60000"/>
                <a:lumOff val="40000"/>
              </a:schemeClr>
            </a:solidFill>
            <a:prstDash val="dash"/>
          </a:ln>
        </p:spPr>
        <p:style>
          <a:lnRef idx="1">
            <a:srgbClr val="026CD4"/>
          </a:lnRef>
          <a:fillRef idx="0">
            <a:srgbClr val="026CD4"/>
          </a:fillRef>
          <a:effectRef idx="0">
            <a:srgbClr val="026CD4"/>
          </a:effectRef>
          <a:fontRef idx="minor">
            <a:srgbClr val="000000"/>
          </a:fontRef>
        </p:style>
      </p:cxnSp>
      <p:sp>
        <p:nvSpPr>
          <p:cNvPr id="111" name="六边形 110"/>
          <p:cNvSpPr/>
          <p:nvPr>
            <p:custDataLst>
              <p:tags r:id="rId44"/>
            </p:custDataLst>
          </p:nvPr>
        </p:nvSpPr>
        <p:spPr>
          <a:xfrm>
            <a:off x="8676330" y="2564597"/>
            <a:ext cx="612808" cy="523166"/>
          </a:xfrm>
          <a:prstGeom prst="hexagon">
            <a:avLst/>
          </a:prstGeom>
          <a:noFill/>
          <a:ln w="38100">
            <a:solidFill>
              <a:schemeClr val="accent1">
                <a:lumMod val="60000"/>
                <a:lumOff val="40000"/>
              </a:schemeClr>
            </a:solidFill>
          </a:ln>
        </p:spPr>
        <p:style>
          <a:lnRef idx="2">
            <a:srgbClr val="026CD4">
              <a:shade val="50000"/>
            </a:srgbClr>
          </a:lnRef>
          <a:fillRef idx="1">
            <a:srgbClr val="026CD4"/>
          </a:fillRef>
          <a:effectRef idx="0">
            <a:srgbClr val="026CD4"/>
          </a:effectRef>
          <a:fontRef idx="minor">
            <a:srgbClr val="FFFFFF"/>
          </a:fontRef>
        </p:style>
        <p:txBody>
          <a:bodyPr rtlCol="0" anchor="ctr"/>
          <a:p>
            <a:pPr algn="ctr"/>
            <a:endParaRPr lang="zh-CN" altLang="en-US" sz="1070"/>
          </a:p>
        </p:txBody>
      </p:sp>
    </p:spTree>
    <p:custDataLst>
      <p:tags r:id="rId45"/>
    </p:custDataLst>
  </p:cSld>
  <p:clrMapOvr>
    <a:masterClrMapping/>
  </p:clrMapOvr>
</p:sld>
</file>

<file path=ppt/tags/tag1.xml><?xml version="1.0" encoding="utf-8"?>
<p:tagLst xmlns:p="http://schemas.openxmlformats.org/presentationml/2006/main">
  <p:tag name="PA" val="v5.2.4"/>
</p:tagLst>
</file>

<file path=ppt/tags/tag10.xml><?xml version="1.0" encoding="utf-8"?>
<p:tagLst xmlns:p="http://schemas.openxmlformats.org/presentationml/2006/main">
  <p:tag name="KSO_WM_UNIT_PLACING_PICTURE_USER_VIEWPORT" val="{&quot;height&quot;:2286.8039582685506,&quot;width&quot;:2309.004724409449}"/>
</p:tagLst>
</file>

<file path=ppt/tags/tag11.xml><?xml version="1.0" encoding="utf-8"?>
<p:tagLst xmlns:p="http://schemas.openxmlformats.org/presentationml/2006/main">
  <p:tag name="KSO_WM_UNIT_PLACING_PICTURE_USER_VIEWPORT" val="{&quot;height&quot;:5083.190551181102,&quot;width&quot;:10544.483464566929}"/>
</p:tagLst>
</file>

<file path=ppt/tags/tag12.xml><?xml version="1.0" encoding="utf-8"?>
<p:tagLst xmlns:p="http://schemas.openxmlformats.org/presentationml/2006/main">
  <p:tag name="KSO_WM_UNIT_PLACING_PICTURE_USER_VIEWPORT" val="{&quot;height&quot;:5006.644094488189,&quot;width&quot;:7222.700787401574}"/>
</p:tagLst>
</file>

<file path=ppt/tags/tag13.xml><?xml version="1.0" encoding="utf-8"?>
<p:tagLst xmlns:p="http://schemas.openxmlformats.org/presentationml/2006/main">
  <p:tag name="ISLIDE.ICON" val="#16765;"/>
</p:tagLst>
</file>

<file path=ppt/tags/tag14.xml><?xml version="1.0" encoding="utf-8"?>
<p:tagLst xmlns:p="http://schemas.openxmlformats.org/presentationml/2006/main">
  <p:tag name="ISLIDE.ICON" val="#16765;"/>
</p:tagLst>
</file>

<file path=ppt/tags/tag15.xml><?xml version="1.0" encoding="utf-8"?>
<p:tagLst xmlns:p="http://schemas.openxmlformats.org/presentationml/2006/main">
  <p:tag name="ISLIDE.ICON" val="#16765;"/>
</p:tagLst>
</file>

<file path=ppt/tags/tag16.xml><?xml version="1.0" encoding="utf-8"?>
<p:tagLst xmlns:p="http://schemas.openxmlformats.org/presentationml/2006/main">
  <p:tag name="ISLIDE.ICON" val="#16765;"/>
</p:tagLst>
</file>

<file path=ppt/tags/tag17.xml><?xml version="1.0" encoding="utf-8"?>
<p:tagLst xmlns:p="http://schemas.openxmlformats.org/presentationml/2006/main">
  <p:tag name="ISLIDE.ICON" val="#16765;"/>
</p:tagLst>
</file>

<file path=ppt/tags/tag18.xml><?xml version="1.0" encoding="utf-8"?>
<p:tagLst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custom20222204_8*h_f*1_1"/>
  <p:tag name="KSO_WM_TEMPLATE_CATEGORY" val="custom"/>
  <p:tag name="KSO_WM_TEMPLATE_INDEX" val="20222204"/>
  <p:tag name="KSO_WM_UNIT_LAYERLEVEL" val="1_1"/>
  <p:tag name="KSO_WM_TAG_VERSION" val="1.0"/>
  <p:tag name="KSO_WM_BEAUTIFY_FLAG" val="#wm#"/>
  <p:tag name="KSO_WM_UNIT_SUBTYPE" val="a"/>
  <p:tag name="KSO_WM_UNIT_DEFAULT_FONT" val="14;20;2"/>
  <p:tag name="KSO_WM_UNIT_BLOCK" val="0"/>
  <p:tag name="KSO_WM_UNIT_VALUE" val="126"/>
  <p:tag name="KSO_WM_UNIT_SHOW_EDIT_AREA_INDICATION" val="1"/>
  <p:tag name="KSO_WM_CHIP_GROUPID" val="5e6b05b36848fb12bee65ad8"/>
  <p:tag name="KSO_WM_CHIP_XID" val="5e6b05b36848fb12bee65ada"/>
  <p:tag name="KSO_WM_UNIT_DEC_AREA_ID" val="70ec7f10fd0b4acbac0bd1c1e311784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d6ad60a77e264ff2a7bb7af967d68970"/>
  <p:tag name="KSO_WM_UNIT_TEXT_FILL_FORE_SCHEMECOLOR_INDEX_BRIGHTNESS" val="0.25"/>
  <p:tag name="KSO_WM_UNIT_TEXT_FILL_FORE_SCHEMECOLOR_INDEX" val="13"/>
  <p:tag name="KSO_WM_UNIT_TEXT_FILL_TYPE" val="1"/>
</p:tagLst>
</file>

<file path=ppt/tags/tag19.xml><?xml version="1.0" encoding="utf-8"?>
<p:tagLst xmlns:p="http://schemas.openxmlformats.org/presentationml/2006/main">
  <p:tag name="KSO_WM_UNIT_DEFAULT_FONT" val="60;66;2"/>
  <p:tag name="KSO_WM_UNIT_BLOCK" val="0"/>
  <p:tag name="KSO_WM_UNIT_DEC_AREA_ID" val="25d721210b0143f09237c924751bea0e"/>
  <p:tag name="KSO_WM_UNIT_ISCONTENTSTITLE" val="0"/>
  <p:tag name="KSO_WM_UNIT_ISNUMDGMTITLE" val="0"/>
  <p:tag name="KSO_WM_UNIT_PRESET_TEXT" val="智能产品介绍"/>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2204_1*a*1"/>
  <p:tag name="KSO_WM_TEMPLATE_CATEGORY" val="custom"/>
  <p:tag name="KSO_WM_TEMPLATE_INDEX" val="20222204"/>
  <p:tag name="KSO_WM_UNIT_LAYERLEVEL" val="1"/>
  <p:tag name="KSO_WM_TAG_VERSION" val="1.0"/>
  <p:tag name="KSO_WM_BEAUTIFY_FLAG" val="#wm#"/>
  <p:tag name="KSO_WM_CHIP_GROUPID" val="61931e7d18adb49c6c1f3dd7"/>
  <p:tag name="KSO_WM_CHIP_XID" val="61931e7d18adb49c6c1f3dd4"/>
  <p:tag name="KSO_WM_CHIP_FILLAREA_FILL_RULE" val="{&quot;fill_align&quot;:&quot;lm&quot;,&quot;fill_mode&quot;:&quot;adaptive&quot;,&quot;sacle_strategy&quot;:&quot;smart&quot;}"/>
  <p:tag name="KSO_WM_ASSEMBLE_CHIP_INDEX" val="6c60fe7ab31d444ba985d6eaf9f9186b"/>
  <p:tag name="KSO_WM_UNIT_TEXT_FILL_FORE_SCHEMECOLOR_INDEX_BRIGHTNESS" val="0.15"/>
  <p:tag name="KSO_WM_UNIT_TEXT_FILL_FORE_SCHEMECOLOR_INDEX" val="13"/>
  <p:tag name="KSO_WM_UNIT_TEXT_FILL_TYPE" val="1"/>
</p:tagLst>
</file>

<file path=ppt/tags/tag2.xml><?xml version="1.0" encoding="utf-8"?>
<p:tagLst xmlns:p="http://schemas.openxmlformats.org/presentationml/2006/main">
  <p:tag name="PA" val="v5.2.4"/>
</p:tagLst>
</file>

<file path=ppt/tags/tag20.xml><?xml version="1.0" encoding="utf-8"?>
<p:tagLst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custom20222204_8*h_f*1_1"/>
  <p:tag name="KSO_WM_TEMPLATE_CATEGORY" val="custom"/>
  <p:tag name="KSO_WM_TEMPLATE_INDEX" val="20222204"/>
  <p:tag name="KSO_WM_UNIT_LAYERLEVEL" val="1_1"/>
  <p:tag name="KSO_WM_TAG_VERSION" val="1.0"/>
  <p:tag name="KSO_WM_BEAUTIFY_FLAG" val="#wm#"/>
  <p:tag name="KSO_WM_UNIT_SUBTYPE" val="a"/>
  <p:tag name="KSO_WM_UNIT_DEFAULT_FONT" val="14;20;2"/>
  <p:tag name="KSO_WM_UNIT_BLOCK" val="0"/>
  <p:tag name="KSO_WM_UNIT_VALUE" val="126"/>
  <p:tag name="KSO_WM_UNIT_SHOW_EDIT_AREA_INDICATION" val="1"/>
  <p:tag name="KSO_WM_CHIP_GROUPID" val="5e6b05b36848fb12bee65ad8"/>
  <p:tag name="KSO_WM_CHIP_XID" val="5e6b05b36848fb12bee65ada"/>
  <p:tag name="KSO_WM_UNIT_DEC_AREA_ID" val="70ec7f10fd0b4acbac0bd1c1e311784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d6ad60a77e264ff2a7bb7af967d68970"/>
  <p:tag name="KSO_WM_UNIT_TEXT_FILL_FORE_SCHEMECOLOR_INDEX_BRIGHTNESS" val="0.25"/>
  <p:tag name="KSO_WM_UNIT_TEXT_FILL_FORE_SCHEMECOLOR_INDEX" val="13"/>
  <p:tag name="KSO_WM_UNIT_TEXT_FILL_TYPE" val="1"/>
</p:tagLst>
</file>

<file path=ppt/tags/tag21.xml><?xml version="1.0" encoding="utf-8"?>
<p:tagLst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custom20222204_8*h_f*1_1"/>
  <p:tag name="KSO_WM_TEMPLATE_CATEGORY" val="custom"/>
  <p:tag name="KSO_WM_TEMPLATE_INDEX" val="20222204"/>
  <p:tag name="KSO_WM_UNIT_LAYERLEVEL" val="1_1"/>
  <p:tag name="KSO_WM_TAG_VERSION" val="1.0"/>
  <p:tag name="KSO_WM_BEAUTIFY_FLAG" val="#wm#"/>
  <p:tag name="KSO_WM_UNIT_SUBTYPE" val="a"/>
  <p:tag name="KSO_WM_UNIT_DEFAULT_FONT" val="14;20;2"/>
  <p:tag name="KSO_WM_UNIT_BLOCK" val="0"/>
  <p:tag name="KSO_WM_UNIT_VALUE" val="126"/>
  <p:tag name="KSO_WM_UNIT_SHOW_EDIT_AREA_INDICATION" val="1"/>
  <p:tag name="KSO_WM_CHIP_GROUPID" val="5e6b05b36848fb12bee65ad8"/>
  <p:tag name="KSO_WM_CHIP_XID" val="5e6b05b36848fb12bee65ada"/>
  <p:tag name="KSO_WM_UNIT_DEC_AREA_ID" val="70ec7f10fd0b4acbac0bd1c1e311784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d6ad60a77e264ff2a7bb7af967d68970"/>
  <p:tag name="KSO_WM_UNIT_TEXT_FILL_FORE_SCHEMECOLOR_INDEX_BRIGHTNESS" val="0.25"/>
  <p:tag name="KSO_WM_UNIT_TEXT_FILL_FORE_SCHEMECOLOR_INDEX" val="13"/>
  <p:tag name="KSO_WM_UNIT_TEXT_FILL_TYPE" val="1"/>
</p:tagLst>
</file>

<file path=ppt/tags/tag22.xml><?xml version="1.0" encoding="utf-8"?>
<p:tagLst xmlns:p="http://schemas.openxmlformats.org/presentationml/2006/main">
  <p:tag name="ISLIDE.ICON" val="#16765;"/>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TABLE_ENDDRAG_ORIGIN_RECT" val="566*21"/>
  <p:tag name="TABLE_ENDDRAG_RECT" val="73*502*566*21"/>
</p:tagLst>
</file>

<file path=ppt/tags/tag27.xml><?xml version="1.0" encoding="utf-8"?>
<p:tagLst xmlns:p="http://schemas.openxmlformats.org/presentationml/2006/main">
  <p:tag name="KSO_WM_UNIT_TABLE_BEAUTIFY" val="smartTable{f770e322-9a75-4b18-b274-3ab9a7b6e402}"/>
  <p:tag name="TABLE_ENDDRAG_ORIGIN_RECT" val="565*84"/>
  <p:tag name="TABLE_ENDDRAG_RECT" val="73*290*565*84"/>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n_h_i"/>
  <p:tag name="KSO_WM_UNIT_INDEX" val="1_1_1"/>
  <p:tag name="KSO_WM_UNIT_ID" val="diagram20228118_3*n_h_i*1_1_1"/>
  <p:tag name="KSO_WM_TEMPLATE_CATEGORY" val="diagram"/>
  <p:tag name="KSO_WM_TEMPLATE_INDEX" val="20228118"/>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l_h_i"/>
  <p:tag name="KSO_WM_UNIT_INDEX" val="1_2_1"/>
  <p:tag name="KSO_WM_UNIT_ID" val="diagram20228118_3*l_h_i*1_2_1"/>
  <p:tag name="KSO_WM_TEMPLATE_CATEGORY" val="diagram"/>
  <p:tag name="KSO_WM_TEMPLATE_INDEX" val="20228118"/>
  <p:tag name="KSO_WM_UNIT_LAYERLEVEL" val="1_1_1"/>
  <p:tag name="KSO_WM_TAG_VERSION" val="1.0"/>
  <p:tag name="KSO_WM_BEAUTIFY_FLAG" val="#wm#"/>
  <p:tag name="KSO_WM_UNIT_LINE_FORE_SCHEMECOLOR_INDEX" val="6"/>
  <p:tag name="KSO_WM_UNIT_LINE_FILL_TYPE" val="2"/>
</p:tagLst>
</file>

<file path=ppt/tags/tag3.xml><?xml version="1.0" encoding="utf-8"?>
<p:tagLst xmlns:p="http://schemas.openxmlformats.org/presentationml/2006/main">
  <p:tag name="PA" val="v5.2.4"/>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l_h_i"/>
  <p:tag name="KSO_WM_UNIT_INDEX" val="1_2_2"/>
  <p:tag name="KSO_WM_UNIT_ID" val="diagram20228118_3*l_h_i*1_2_2"/>
  <p:tag name="KSO_WM_TEMPLATE_CATEGORY" val="diagram"/>
  <p:tag name="KSO_WM_TEMPLATE_INDEX" val="20228118"/>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l_h_i"/>
  <p:tag name="KSO_WM_UNIT_INDEX" val="1_2_3"/>
  <p:tag name="KSO_WM_UNIT_ID" val="diagram20228118_3*l_h_i*1_2_3"/>
  <p:tag name="KSO_WM_TEMPLATE_CATEGORY" val="diagram"/>
  <p:tag name="KSO_WM_TEMPLATE_INDEX" val="20228118"/>
  <p:tag name="KSO_WM_UNIT_LAYERLEVEL" val="1_1_1"/>
  <p:tag name="KSO_WM_TAG_VERSION" val="1.0"/>
  <p:tag name="KSO_WM_BEAUTIFY_FLAG" val="#wm#"/>
  <p:tag name="KSO_WM_UNIT_FILL_FORE_SCHEMECOLOR_INDEX" val="6"/>
  <p:tag name="KSO_WM_UNIT_FILL_TYPE" val="1"/>
  <p:tag name="KSO_WM_UNIT_LINE_FORE_SCHEMECOLOR_INDEX" val="6"/>
  <p:tag name="KSO_WM_UNIT_LINE_FILL_TYPE" val="2"/>
  <p:tag name="KSO_WM_UNIT_TEXT_FILL_FORE_SCHEMECOLOR_INDEX" val="2"/>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l_h_i"/>
  <p:tag name="KSO_WM_UNIT_INDEX" val="1_3_1"/>
  <p:tag name="KSO_WM_UNIT_ID" val="diagram20228118_3*l_h_i*1_3_1"/>
  <p:tag name="KSO_WM_TEMPLATE_CATEGORY" val="diagram"/>
  <p:tag name="KSO_WM_TEMPLATE_INDEX" val="20228118"/>
  <p:tag name="KSO_WM_UNIT_LAYERLEVEL" val="1_1_1"/>
  <p:tag name="KSO_WM_TAG_VERSION" val="1.0"/>
  <p:tag name="KSO_WM_BEAUTIFY_FLAG" val="#wm#"/>
  <p:tag name="KSO_WM_UNIT_LINE_FORE_SCHEMECOLOR_INDEX" val="7"/>
  <p:tag name="KSO_WM_UNIT_LINE_FILL_TYPE" val="2"/>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l_h_i"/>
  <p:tag name="KSO_WM_UNIT_INDEX" val="1_3_2"/>
  <p:tag name="KSO_WM_UNIT_ID" val="diagram20228118_3*l_h_i*1_3_2"/>
  <p:tag name="KSO_WM_TEMPLATE_CATEGORY" val="diagram"/>
  <p:tag name="KSO_WM_TEMPLATE_INDEX" val="20228118"/>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l_h_i"/>
  <p:tag name="KSO_WM_UNIT_INDEX" val="1_1_1"/>
  <p:tag name="KSO_WM_UNIT_ID" val="diagram20228118_3*l_h_i*1_1_1"/>
  <p:tag name="KSO_WM_TEMPLATE_CATEGORY" val="diagram"/>
  <p:tag name="KSO_WM_TEMPLATE_INDEX" val="20228118"/>
  <p:tag name="KSO_WM_UNIT_LAYERLEVEL" val="1_1_1"/>
  <p:tag name="KSO_WM_TAG_VERSION" val="1.0"/>
  <p:tag name="KSO_WM_BEAUTIFY_FLAG" val="#wm#"/>
  <p:tag name="KSO_WM_UNIT_LINE_FORE_SCHEMECOLOR_INDEX" val="5"/>
  <p:tag name="KSO_WM_UNIT_LINE_FILL_TYPE" val="2"/>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l_h_i"/>
  <p:tag name="KSO_WM_UNIT_INDEX" val="1_1_2"/>
  <p:tag name="KSO_WM_UNIT_ID" val="diagram20228118_3*l_h_i*1_1_2"/>
  <p:tag name="KSO_WM_TEMPLATE_CATEGORY" val="diagram"/>
  <p:tag name="KSO_WM_TEMPLATE_INDEX" val="2022811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l_h_i"/>
  <p:tag name="KSO_WM_UNIT_INDEX" val="1_3_3"/>
  <p:tag name="KSO_WM_UNIT_ID" val="diagram20228118_3*l_h_i*1_3_3"/>
  <p:tag name="KSO_WM_TEMPLATE_CATEGORY" val="diagram"/>
  <p:tag name="KSO_WM_TEMPLATE_INDEX" val="20228118"/>
  <p:tag name="KSO_WM_UNIT_LAYERLEVEL" val="1_1_1"/>
  <p:tag name="KSO_WM_TAG_VERSION" val="1.0"/>
  <p:tag name="KSO_WM_BEAUTIFY_FLAG" val="#wm#"/>
  <p:tag name="KSO_WM_UNIT_FILL_FORE_SCHEMECOLOR_INDEX" val="7"/>
  <p:tag name="KSO_WM_UNIT_FILL_TYPE" val="1"/>
  <p:tag name="KSO_WM_UNIT_LINE_FORE_SCHEMECOLOR_INDEX" val="7"/>
  <p:tag name="KSO_WM_UNIT_LINE_FILL_TYPE" val="2"/>
  <p:tag name="KSO_WM_UNIT_TEXT_FILL_FORE_SCHEMECOLOR_INDEX" val="2"/>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l_h_i"/>
  <p:tag name="KSO_WM_UNIT_INDEX" val="1_1_3"/>
  <p:tag name="KSO_WM_UNIT_ID" val="diagram20228118_3*l_h_i*1_1_3"/>
  <p:tag name="KSO_WM_TEMPLATE_CATEGORY" val="diagram"/>
  <p:tag name="KSO_WM_TEMPLATE_INDEX" val="20228118"/>
  <p:tag name="KSO_WM_UNIT_LAYERLEVEL" val="1_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38.xml><?xml version="1.0" encoding="utf-8"?>
<p:tagLst xmlns:p="http://schemas.openxmlformats.org/presentationml/2006/main">
  <p:tag name="KSO_WM_UNIT_PLACING_PICTURE_USER_VIEWPORT" val="{&quot;height&quot;:1671,&quot;width&quot;:1195}"/>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PA" val="v5.2.4"/>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UNIT_DEFAULT_FONT" val="60;66;2"/>
  <p:tag name="KSO_WM_UNIT_BLOCK" val="0"/>
  <p:tag name="KSO_WM_UNIT_DEC_AREA_ID" val="25d721210b0143f09237c924751bea0e"/>
  <p:tag name="KSO_WM_UNIT_ISCONTENTSTITLE" val="0"/>
  <p:tag name="KSO_WM_UNIT_ISNUMDGMTITLE" val="0"/>
  <p:tag name="KSO_WM_UNIT_PRESET_TEXT" val="智能产品介绍"/>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2204_1*a*1"/>
  <p:tag name="KSO_WM_TEMPLATE_CATEGORY" val="custom"/>
  <p:tag name="KSO_WM_TEMPLATE_INDEX" val="20222204"/>
  <p:tag name="KSO_WM_UNIT_LAYERLEVEL" val="1"/>
  <p:tag name="KSO_WM_TAG_VERSION" val="1.0"/>
  <p:tag name="KSO_WM_BEAUTIFY_FLAG" val="#wm#"/>
  <p:tag name="KSO_WM_CHIP_GROUPID" val="61931e7d18adb49c6c1f3dd7"/>
  <p:tag name="KSO_WM_CHIP_XID" val="61931e7d18adb49c6c1f3dd4"/>
  <p:tag name="KSO_WM_CHIP_FILLAREA_FILL_RULE" val="{&quot;fill_align&quot;:&quot;lm&quot;,&quot;fill_mode&quot;:&quot;adaptive&quot;,&quot;sacle_strategy&quot;:&quot;smart&quot;}"/>
  <p:tag name="KSO_WM_ASSEMBLE_CHIP_INDEX" val="6c60fe7ab31d444ba985d6eaf9f9186b"/>
  <p:tag name="KSO_WM_UNIT_TEXT_FILL_FORE_SCHEMECOLOR_INDEX_BRIGHTNESS" val="0.15"/>
  <p:tag name="KSO_WM_UNIT_TEXT_FILL_FORE_SCHEMECOLOR_INDEX" val="13"/>
  <p:tag name="KSO_WM_UNIT_TEXT_FILL_TYPE"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n_h_i"/>
  <p:tag name="KSO_WM_UNIT_INDEX" val="1_1_1"/>
  <p:tag name="KSO_WM_UNIT_ID" val="diagram20228118_3*n_h_i*1_1_1"/>
  <p:tag name="KSO_WM_TEMPLATE_CATEGORY" val="diagram"/>
  <p:tag name="KSO_WM_TEMPLATE_INDEX" val="20228118"/>
  <p:tag name="KSO_WM_UNIT_LAYERLEVEL" val="1_1_1"/>
  <p:tag name="KSO_WM_TAG_VERSION" val="1.0"/>
  <p:tag name="KSO_WM_BEAUTIFY_FLAG" val="#wm#"/>
  <p:tag name="KSO_WM_UNIT_LINE_FORE_SCHEMECOLOR_INDEX" val="5"/>
  <p:tag name="KSO_WM_UNIT_LINE_FILL_TYPE" val="2"/>
  <p:tag name="KSO_WM_UNIT_TEXT_FILL_FORE_SCHEMECOLOR_INDEX" val="2"/>
  <p:tag name="KSO_WM_UNIT_TEXT_FILL_TYPE"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l_h_i"/>
  <p:tag name="KSO_WM_UNIT_INDEX" val="1_3_1"/>
  <p:tag name="KSO_WM_UNIT_ID" val="diagram20228118_3*l_h_i*1_3_1"/>
  <p:tag name="KSO_WM_TEMPLATE_CATEGORY" val="diagram"/>
  <p:tag name="KSO_WM_TEMPLATE_INDEX" val="20228118"/>
  <p:tag name="KSO_WM_UNIT_LAYERLEVEL" val="1_1_1"/>
  <p:tag name="KSO_WM_TAG_VERSION" val="1.0"/>
  <p:tag name="KSO_WM_BEAUTIFY_FLAG" val="#wm#"/>
  <p:tag name="KSO_WM_UNIT_LINE_FORE_SCHEMECOLOR_INDEX" val="7"/>
  <p:tag name="KSO_WM_UNIT_LINE_FILL_TYPE" val="2"/>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l_h_i"/>
  <p:tag name="KSO_WM_UNIT_INDEX" val="1_3_2"/>
  <p:tag name="KSO_WM_UNIT_ID" val="diagram20228118_3*l_h_i*1_3_2"/>
  <p:tag name="KSO_WM_TEMPLATE_CATEGORY" val="diagram"/>
  <p:tag name="KSO_WM_TEMPLATE_INDEX" val="20228118"/>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l_h_i"/>
  <p:tag name="KSO_WM_UNIT_INDEX" val="1_1_1"/>
  <p:tag name="KSO_WM_UNIT_ID" val="diagram20228118_3*l_h_i*1_1_1"/>
  <p:tag name="KSO_WM_TEMPLATE_CATEGORY" val="diagram"/>
  <p:tag name="KSO_WM_TEMPLATE_INDEX" val="20228118"/>
  <p:tag name="KSO_WM_UNIT_LAYERLEVEL" val="1_1_1"/>
  <p:tag name="KSO_WM_TAG_VERSION" val="1.0"/>
  <p:tag name="KSO_WM_BEAUTIFY_FLAG" val="#wm#"/>
  <p:tag name="KSO_WM_UNIT_LINE_FORE_SCHEMECOLOR_INDEX" val="5"/>
  <p:tag name="KSO_WM_UNIT_LINE_FILL_TYPE" val="2"/>
</p:tagLst>
</file>

<file path=ppt/tags/tag5.xml><?xml version="1.0" encoding="utf-8"?>
<p:tagLst xmlns:p="http://schemas.openxmlformats.org/presentationml/2006/main">
  <p:tag name="PA" val="v5.2.4"/>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l_h_i"/>
  <p:tag name="KSO_WM_UNIT_INDEX" val="1_1_2"/>
  <p:tag name="KSO_WM_UNIT_ID" val="diagram20228118_3*l_h_i*1_1_2"/>
  <p:tag name="KSO_WM_TEMPLATE_CATEGORY" val="diagram"/>
  <p:tag name="KSO_WM_TEMPLATE_INDEX" val="2022811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l_h_i"/>
  <p:tag name="KSO_WM_UNIT_INDEX" val="1_3_3"/>
  <p:tag name="KSO_WM_UNIT_ID" val="diagram20228118_3*l_h_i*1_3_3"/>
  <p:tag name="KSO_WM_TEMPLATE_CATEGORY" val="diagram"/>
  <p:tag name="KSO_WM_TEMPLATE_INDEX" val="20228118"/>
  <p:tag name="KSO_WM_UNIT_LAYERLEVEL" val="1_1_1"/>
  <p:tag name="KSO_WM_TAG_VERSION" val="1.0"/>
  <p:tag name="KSO_WM_BEAUTIFY_FLAG" val="#wm#"/>
  <p:tag name="KSO_WM_UNIT_FILL_FORE_SCHEMECOLOR_INDEX" val="7"/>
  <p:tag name="KSO_WM_UNIT_FILL_TYPE" val="1"/>
  <p:tag name="KSO_WM_UNIT_LINE_FORE_SCHEMECOLOR_INDEX" val="7"/>
  <p:tag name="KSO_WM_UNIT_LINE_FILL_TYPE" val="2"/>
  <p:tag name="KSO_WM_UNIT_TEXT_FILL_FORE_SCHEMECOLOR_INDEX" val="2"/>
  <p:tag name="KSO_WM_UNIT_TEXT_FILL_TYPE"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l_h_i"/>
  <p:tag name="KSO_WM_UNIT_INDEX" val="1_1_3"/>
  <p:tag name="KSO_WM_UNIT_ID" val="diagram20228118_3*l_h_i*1_1_3"/>
  <p:tag name="KSO_WM_TEMPLATE_CATEGORY" val="diagram"/>
  <p:tag name="KSO_WM_TEMPLATE_INDEX" val="20228118"/>
  <p:tag name="KSO_WM_UNIT_LAYERLEVEL" val="1_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l_h_i"/>
  <p:tag name="KSO_WM_UNIT_INDEX" val="1_2_1"/>
  <p:tag name="KSO_WM_UNIT_ID" val="diagram20228118_3*l_h_i*1_2_1"/>
  <p:tag name="KSO_WM_TEMPLATE_CATEGORY" val="diagram"/>
  <p:tag name="KSO_WM_TEMPLATE_INDEX" val="20228118"/>
  <p:tag name="KSO_WM_UNIT_LAYERLEVEL" val="1_1_1"/>
  <p:tag name="KSO_WM_TAG_VERSION" val="1.0"/>
  <p:tag name="KSO_WM_BEAUTIFY_FLAG" val="#wm#"/>
  <p:tag name="KSO_WM_UNIT_LINE_FORE_SCHEMECOLOR_INDEX" val="6"/>
  <p:tag name="KSO_WM_UNIT_LINE_FILL_TYPE" val="2"/>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n1-1"/>
  <p:tag name="KSO_WM_UNIT_TYPE" val="l_h_i"/>
  <p:tag name="KSO_WM_UNIT_INDEX" val="1_2_3"/>
  <p:tag name="KSO_WM_UNIT_ID" val="diagram20228118_3*l_h_i*1_2_3"/>
  <p:tag name="KSO_WM_TEMPLATE_CATEGORY" val="diagram"/>
  <p:tag name="KSO_WM_TEMPLATE_INDEX" val="20228118"/>
  <p:tag name="KSO_WM_UNIT_LAYERLEVEL" val="1_1_1"/>
  <p:tag name="KSO_WM_TAG_VERSION" val="1.0"/>
  <p:tag name="KSO_WM_BEAUTIFY_FLAG" val="#wm#"/>
  <p:tag name="KSO_WM_UNIT_FILL_FORE_SCHEMECOLOR_INDEX" val="6"/>
  <p:tag name="KSO_WM_UNIT_FILL_TYPE" val="1"/>
  <p:tag name="KSO_WM_UNIT_LINE_FORE_SCHEMECOLOR_INDEX" val="6"/>
  <p:tag name="KSO_WM_UNIT_LINE_FILL_TYPE" val="2"/>
  <p:tag name="KSO_WM_UNIT_TEXT_FILL_FORE_SCHEMECOLOR_INDEX" val="2"/>
  <p:tag name="KSO_WM_UNIT_TEXT_FILL_TYPE" val="1"/>
</p:tagLst>
</file>

<file path=ppt/tags/tag57.xml><?xml version="1.0" encoding="utf-8"?>
<p:tagLst xmlns:p="http://schemas.openxmlformats.org/presentationml/2006/main">
  <p:tag name="ISLIDE.ICON" val="#16765;"/>
</p:tagLst>
</file>

<file path=ppt/tags/tag58.xml><?xml version="1.0" encoding="utf-8"?>
<p:tagLst xmlns:p="http://schemas.openxmlformats.org/presentationml/2006/main">
  <p:tag name="KSO_WM_UNIT_PLACING_PICTURE_USER_VIEWPORT" val="{&quot;height&quot;:4032,&quot;width&quot;:12739}"/>
</p:tagLst>
</file>

<file path=ppt/tags/tag59.xml><?xml version="1.0" encoding="utf-8"?>
<p:tagLst xmlns:p="http://schemas.openxmlformats.org/presentationml/2006/main">
  <p:tag name="KSO_WM_UNIT_DEFAULT_FONT" val="60;66;2"/>
  <p:tag name="KSO_WM_UNIT_BLOCK" val="0"/>
  <p:tag name="KSO_WM_UNIT_DEC_AREA_ID" val="25d721210b0143f09237c924751bea0e"/>
  <p:tag name="KSO_WM_UNIT_ISCONTENTSTITLE" val="0"/>
  <p:tag name="KSO_WM_UNIT_ISNUMDGMTITLE" val="0"/>
  <p:tag name="KSO_WM_UNIT_PRESET_TEXT" val="智能产品介绍"/>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2204_1*a*1"/>
  <p:tag name="KSO_WM_TEMPLATE_CATEGORY" val="custom"/>
  <p:tag name="KSO_WM_TEMPLATE_INDEX" val="20222204"/>
  <p:tag name="KSO_WM_UNIT_LAYERLEVEL" val="1"/>
  <p:tag name="KSO_WM_TAG_VERSION" val="1.0"/>
  <p:tag name="KSO_WM_BEAUTIFY_FLAG" val="#wm#"/>
  <p:tag name="KSO_WM_CHIP_GROUPID" val="61931e7d18adb49c6c1f3dd7"/>
  <p:tag name="KSO_WM_CHIP_XID" val="61931e7d18adb49c6c1f3dd4"/>
  <p:tag name="KSO_WM_CHIP_FILLAREA_FILL_RULE" val="{&quot;fill_align&quot;:&quot;lm&quot;,&quot;fill_mode&quot;:&quot;adaptive&quot;,&quot;sacle_strategy&quot;:&quot;smart&quot;}"/>
  <p:tag name="KSO_WM_ASSEMBLE_CHIP_INDEX" val="6c60fe7ab31d444ba985d6eaf9f9186b"/>
  <p:tag name="KSO_WM_UNIT_TEXT_FILL_FORE_SCHEMECOLOR_INDEX_BRIGHTNESS" val="0.15"/>
  <p:tag name="KSO_WM_UNIT_TEXT_FILL_FORE_SCHEMECOLOR_INDEX" val="13"/>
  <p:tag name="KSO_WM_UNIT_TEXT_FILL_TYPE" val="1"/>
</p:tagLst>
</file>

<file path=ppt/tags/tag6.xml><?xml version="1.0" encoding="utf-8"?>
<p:tagLst xmlns:p="http://schemas.openxmlformats.org/presentationml/2006/main">
  <p:tag name="PA" val="v5.2.4"/>
</p:tagLst>
</file>

<file path=ppt/tags/tag60.xml><?xml version="1.0" encoding="utf-8"?>
<p:tagLst xmlns:p="http://schemas.openxmlformats.org/presentationml/2006/main">
  <p:tag name="ISLIDE.ICON" val="#16765;"/>
</p:tagLst>
</file>

<file path=ppt/tags/tag61.xml><?xml version="1.0" encoding="utf-8"?>
<p:tagLst xmlns:p="http://schemas.openxmlformats.org/presentationml/2006/main">
  <p:tag name="PA" val="v3.0.0"/>
</p:tagLst>
</file>

<file path=ppt/tags/tag62.xml><?xml version="1.0" encoding="utf-8"?>
<p:tagLst xmlns:p="http://schemas.openxmlformats.org/presentationml/2006/main">
  <p:tag name="PA" val="v3.0.0"/>
</p:tagLst>
</file>

<file path=ppt/tags/tag63.xml><?xml version="1.0" encoding="utf-8"?>
<p:tagLst xmlns:p="http://schemas.openxmlformats.org/presentationml/2006/main">
  <p:tag name="PA" val="v3.0.0"/>
</p:tagLst>
</file>

<file path=ppt/tags/tag64.xml><?xml version="1.0" encoding="utf-8"?>
<p:tagLst xmlns:p="http://schemas.openxmlformats.org/presentationml/2006/main">
  <p:tag name="KSO_WM_UNIT_DEFAULT_FONT" val="60;66;2"/>
  <p:tag name="KSO_WM_UNIT_BLOCK" val="0"/>
  <p:tag name="KSO_WM_UNIT_DEC_AREA_ID" val="25d721210b0143f09237c924751bea0e"/>
  <p:tag name="KSO_WM_UNIT_ISCONTENTSTITLE" val="0"/>
  <p:tag name="KSO_WM_UNIT_ISNUMDGMTITLE" val="0"/>
  <p:tag name="KSO_WM_UNIT_PRESET_TEXT" val="智能产品介绍"/>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2204_1*a*1"/>
  <p:tag name="KSO_WM_TEMPLATE_CATEGORY" val="custom"/>
  <p:tag name="KSO_WM_TEMPLATE_INDEX" val="20222204"/>
  <p:tag name="KSO_WM_UNIT_LAYERLEVEL" val="1"/>
  <p:tag name="KSO_WM_TAG_VERSION" val="1.0"/>
  <p:tag name="KSO_WM_BEAUTIFY_FLAG" val="#wm#"/>
  <p:tag name="KSO_WM_CHIP_GROUPID" val="61931e7d18adb49c6c1f3dd7"/>
  <p:tag name="KSO_WM_CHIP_XID" val="61931e7d18adb49c6c1f3dd4"/>
  <p:tag name="KSO_WM_CHIP_FILLAREA_FILL_RULE" val="{&quot;fill_align&quot;:&quot;lm&quot;,&quot;fill_mode&quot;:&quot;adaptive&quot;,&quot;sacle_strategy&quot;:&quot;smart&quot;}"/>
  <p:tag name="KSO_WM_ASSEMBLE_CHIP_INDEX" val="6c60fe7ab31d444ba985d6eaf9f9186b"/>
  <p:tag name="KSO_WM_UNIT_TEXT_FILL_FORE_SCHEMECOLOR_INDEX_BRIGHTNESS" val="0.15"/>
  <p:tag name="KSO_WM_UNIT_TEXT_FILL_FORE_SCHEMECOLOR_INDEX" val="13"/>
  <p:tag name="KSO_WM_UNIT_TEXT_FILL_TYPE" val="1"/>
</p:tagLst>
</file>

<file path=ppt/tags/tag65.xml><?xml version="1.0" encoding="utf-8"?>
<p:tagLst xmlns:p="http://schemas.openxmlformats.org/presentationml/2006/main">
  <p:tag name="ISLIDE.ICON" val="#16765;"/>
</p:tagLst>
</file>

<file path=ppt/tags/tag66.xml><?xml version="1.0" encoding="utf-8"?>
<p:tagLst xmlns:p="http://schemas.openxmlformats.org/presentationml/2006/main">
  <p:tag name="KSO_WM_UNIT_DEFAULT_FONT" val="60;66;2"/>
  <p:tag name="KSO_WM_UNIT_BLOCK" val="0"/>
  <p:tag name="KSO_WM_UNIT_DEC_AREA_ID" val="25d721210b0143f09237c924751bea0e"/>
  <p:tag name="KSO_WM_UNIT_ISCONTENTSTITLE" val="0"/>
  <p:tag name="KSO_WM_UNIT_ISNUMDGMTITLE" val="0"/>
  <p:tag name="KSO_WM_UNIT_PRESET_TEXT" val="智能产品介绍"/>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22204_1*a*1"/>
  <p:tag name="KSO_WM_TEMPLATE_CATEGORY" val="custom"/>
  <p:tag name="KSO_WM_TEMPLATE_INDEX" val="20222204"/>
  <p:tag name="KSO_WM_UNIT_LAYERLEVEL" val="1"/>
  <p:tag name="KSO_WM_TAG_VERSION" val="1.0"/>
  <p:tag name="KSO_WM_BEAUTIFY_FLAG" val="#wm#"/>
  <p:tag name="KSO_WM_CHIP_GROUPID" val="61931e7d18adb49c6c1f3dd7"/>
  <p:tag name="KSO_WM_CHIP_XID" val="61931e7d18adb49c6c1f3dd4"/>
  <p:tag name="KSO_WM_CHIP_FILLAREA_FILL_RULE" val="{&quot;fill_align&quot;:&quot;lm&quot;,&quot;fill_mode&quot;:&quot;adaptive&quot;,&quot;sacle_strategy&quot;:&quot;smart&quot;}"/>
  <p:tag name="KSO_WM_ASSEMBLE_CHIP_INDEX" val="6c60fe7ab31d444ba985d6eaf9f9186b"/>
  <p:tag name="KSO_WM_UNIT_TEXT_FILL_FORE_SCHEMECOLOR_INDEX_BRIGHTNESS" val="0.15"/>
  <p:tag name="KSO_WM_UNIT_TEXT_FILL_FORE_SCHEMECOLOR_INDEX" val="13"/>
  <p:tag name="KSO_WM_UNIT_TEXT_FILL_TYPE" val="1"/>
</p:tagLst>
</file>

<file path=ppt/tags/tag67.xml><?xml version="1.0" encoding="utf-8"?>
<p:tagLst xmlns:p="http://schemas.openxmlformats.org/presentationml/2006/main">
  <p:tag name="KSO_WM_UNIT_PLACING_PICTURE_USER_VIEWPORT" val="{&quot;height&quot;:8556.485039370078,&quot;width&quot;:14960.048818897638}"/>
</p:tagLst>
</file>

<file path=ppt/tags/tag68.xml><?xml version="1.0" encoding="utf-8"?>
<p:tagLst xmlns:p="http://schemas.openxmlformats.org/presentationml/2006/main">
  <p:tag name="ISLIDE.ICON" val="#16765;"/>
</p:tagLst>
</file>

<file path=ppt/tags/tag69.xml><?xml version="1.0" encoding="utf-8"?>
<p:tagLst xmlns:p="http://schemas.openxmlformats.org/presentationml/2006/main">
  <p:tag name="ISLIDE.ICON" val="#16765;"/>
</p:tagLst>
</file>

<file path=ppt/tags/tag7.xml><?xml version="1.0" encoding="utf-8"?>
<p:tagLst xmlns:p="http://schemas.openxmlformats.org/presentationml/2006/main">
  <p:tag name="PA" val="v5.2.4"/>
</p:tagLst>
</file>

<file path=ppt/tags/tag70.xml><?xml version="1.0" encoding="utf-8"?>
<p:tagLst xmlns:p="http://schemas.openxmlformats.org/presentationml/2006/main">
  <p:tag name="KSO_WM_DIAGRAM_VIRTUALLY_FRAME" val="{&quot;height&quot;:369.25,&quot;left&quot;:40.249999999999986,&quot;top&quot;:89.1,&quot;width&quot;:625.65}"/>
</p:tagLst>
</file>

<file path=ppt/tags/tag71.xml><?xml version="1.0" encoding="utf-8"?>
<p:tagLst xmlns:p="http://schemas.openxmlformats.org/presentationml/2006/main">
  <p:tag name="KSO_WM_DIAGRAM_VIRTUALLY_FRAME" val="{&quot;height&quot;:369.25,&quot;left&quot;:40.249999999999986,&quot;top&quot;:89.1,&quot;width&quot;:625.65}"/>
</p:tagLst>
</file>

<file path=ppt/tags/tag72.xml><?xml version="1.0" encoding="utf-8"?>
<p:tagLst xmlns:p="http://schemas.openxmlformats.org/presentationml/2006/main">
  <p:tag name="KSO_WM_DIAGRAM_VIRTUALLY_FRAME" val="{&quot;height&quot;:369.25,&quot;left&quot;:40.249999999999986,&quot;top&quot;:89.1,&quot;width&quot;:625.65}"/>
</p:tagLst>
</file>

<file path=ppt/tags/tag73.xml><?xml version="1.0" encoding="utf-8"?>
<p:tagLst xmlns:p="http://schemas.openxmlformats.org/presentationml/2006/main">
  <p:tag name="KSO_WM_DIAGRAM_VIRTUALLY_FRAME" val="{&quot;height&quot;:369.25,&quot;left&quot;:40.249999999999986,&quot;top&quot;:89.1,&quot;width&quot;:625.65}"/>
</p:tagLst>
</file>

<file path=ppt/tags/tag74.xml><?xml version="1.0" encoding="utf-8"?>
<p:tagLst xmlns:p="http://schemas.openxmlformats.org/presentationml/2006/main">
  <p:tag name="KSO_WM_DIAGRAM_VIRTUALLY_FRAME" val="{&quot;height&quot;:369.25,&quot;left&quot;:40.249999999999986,&quot;top&quot;:89.1,&quot;width&quot;:625.65}"/>
</p:tagLst>
</file>

<file path=ppt/tags/tag75.xml><?xml version="1.0" encoding="utf-8"?>
<p:tagLst xmlns:p="http://schemas.openxmlformats.org/presentationml/2006/main">
  <p:tag name="KSO_WM_DIAGRAM_VIRTUALLY_FRAME" val="{&quot;height&quot;:369.25,&quot;left&quot;:40.249999999999986,&quot;top&quot;:89.1,&quot;width&quot;:625.65}"/>
</p:tagLst>
</file>

<file path=ppt/tags/tag76.xml><?xml version="1.0" encoding="utf-8"?>
<p:tagLst xmlns:p="http://schemas.openxmlformats.org/presentationml/2006/main">
  <p:tag name="KSO_WM_DIAGRAM_VIRTUALLY_FRAME" val="{&quot;height&quot;:369.25,&quot;left&quot;:40.249999999999986,&quot;top&quot;:89.1,&quot;width&quot;:625.65}"/>
</p:tagLst>
</file>

<file path=ppt/tags/tag77.xml><?xml version="1.0" encoding="utf-8"?>
<p:tagLst xmlns:p="http://schemas.openxmlformats.org/presentationml/2006/main">
  <p:tag name="KSO_WM_DIAGRAM_VIRTUALLY_FRAME" val="{&quot;height&quot;:369.25,&quot;left&quot;:40.249999999999986,&quot;top&quot;:89.1,&quot;width&quot;:625.65}"/>
</p:tagLst>
</file>

<file path=ppt/tags/tag78.xml><?xml version="1.0" encoding="utf-8"?>
<p:tagLst xmlns:p="http://schemas.openxmlformats.org/presentationml/2006/main">
  <p:tag name="KSO_WM_DIAGRAM_VIRTUALLY_FRAME" val="{&quot;height&quot;:369.25,&quot;left&quot;:40.249999999999986,&quot;top&quot;:89.1,&quot;width&quot;:625.65}"/>
</p:tagLst>
</file>

<file path=ppt/tags/tag79.xml><?xml version="1.0" encoding="utf-8"?>
<p:tagLst xmlns:p="http://schemas.openxmlformats.org/presentationml/2006/main">
  <p:tag name="KSO_WM_DIAGRAM_VIRTUALLY_FRAME" val="{&quot;height&quot;:369.25,&quot;left&quot;:40.249999999999986,&quot;top&quot;:89.1,&quot;width&quot;:625.65}"/>
</p:tagLst>
</file>

<file path=ppt/tags/tag8.xml><?xml version="1.0" encoding="utf-8"?>
<p:tagLst xmlns:p="http://schemas.openxmlformats.org/presentationml/2006/main">
  <p:tag name="PA" val="v5.2.4"/>
</p:tagLst>
</file>

<file path=ppt/tags/tag80.xml><?xml version="1.0" encoding="utf-8"?>
<p:tagLst xmlns:p="http://schemas.openxmlformats.org/presentationml/2006/main">
  <p:tag name="KSO_WM_DIAGRAM_VIRTUALLY_FRAME" val="{&quot;height&quot;:369.25,&quot;left&quot;:40.249999999999986,&quot;top&quot;:89.1,&quot;width&quot;:625.65}"/>
</p:tagLst>
</file>

<file path=ppt/tags/tag81.xml><?xml version="1.0" encoding="utf-8"?>
<p:tagLst xmlns:p="http://schemas.openxmlformats.org/presentationml/2006/main">
  <p:tag name="KSO_WM_DIAGRAM_VIRTUALLY_FRAME" val="{&quot;height&quot;:369.25,&quot;left&quot;:40.249999999999986,&quot;top&quot;:89.1,&quot;width&quot;:625.65}"/>
</p:tagLst>
</file>

<file path=ppt/tags/tag82.xml><?xml version="1.0" encoding="utf-8"?>
<p:tagLst xmlns:p="http://schemas.openxmlformats.org/presentationml/2006/main">
  <p:tag name="KSO_WM_DIAGRAM_VIRTUALLY_FRAME" val="{&quot;height&quot;:369.25,&quot;left&quot;:40.249999999999986,&quot;top&quot;:89.1,&quot;width&quot;:625.65}"/>
</p:tagLst>
</file>

<file path=ppt/tags/tag83.xml><?xml version="1.0" encoding="utf-8"?>
<p:tagLst xmlns:p="http://schemas.openxmlformats.org/presentationml/2006/main">
  <p:tag name="KSO_WM_DIAGRAM_VIRTUALLY_FRAME" val="{&quot;height&quot;:369.25,&quot;left&quot;:40.249999999999986,&quot;top&quot;:89.1,&quot;width&quot;:625.65}"/>
</p:tagLst>
</file>

<file path=ppt/tags/tag84.xml><?xml version="1.0" encoding="utf-8"?>
<p:tagLst xmlns:p="http://schemas.openxmlformats.org/presentationml/2006/main">
  <p:tag name="KSO_WM_DIAGRAM_VIRTUALLY_FRAME" val="{&quot;height&quot;:369.25,&quot;left&quot;:40.249999999999986,&quot;top&quot;:89.1,&quot;width&quot;:625.65}"/>
</p:tagLst>
</file>

<file path=ppt/tags/tag85.xml><?xml version="1.0" encoding="utf-8"?>
<p:tagLst xmlns:p="http://schemas.openxmlformats.org/presentationml/2006/main">
  <p:tag name="KSO_WM_DIAGRAM_VIRTUALLY_FRAME" val="{&quot;height&quot;:369.25,&quot;left&quot;:40.249999999999986,&quot;top&quot;:89.1,&quot;width&quot;:625.65}"/>
</p:tagLst>
</file>

<file path=ppt/tags/tag86.xml><?xml version="1.0" encoding="utf-8"?>
<p:tagLst xmlns:p="http://schemas.openxmlformats.org/presentationml/2006/main">
  <p:tag name="KSO_WM_DIAGRAM_VIRTUALLY_FRAME" val="{&quot;height&quot;:369.25,&quot;left&quot;:40.249999999999986,&quot;top&quot;:89.1,&quot;width&quot;:625.65}"/>
</p:tagLst>
</file>

<file path=ppt/tags/tag87.xml><?xml version="1.0" encoding="utf-8"?>
<p:tagLst xmlns:p="http://schemas.openxmlformats.org/presentationml/2006/main">
  <p:tag name="ISLIDE.ICON" val="#16765;"/>
</p:tagLst>
</file>

<file path=ppt/tags/tag88.xml><?xml version="1.0" encoding="utf-8"?>
<p:tagLst xmlns:p="http://schemas.openxmlformats.org/presentationml/2006/main">
  <p:tag name="KSO_WPP_MARK_KEY" val="264d16cd-839d-4aa7-99a7-ac9bcced51da"/>
  <p:tag name="COMMONDATA" val="eyJoZGlkIjoiYzZjMTQ4NmQzMzY1NDJjNzYyOGYzNzcwNmQyOWYwY2MifQ=="/>
</p:tagLst>
</file>

<file path=ppt/tags/tag9.xml><?xml version="1.0" encoding="utf-8"?>
<p:tagLst xmlns:p="http://schemas.openxmlformats.org/presentationml/2006/main">
  <p:tag name="PA" val="v5.2.4"/>
</p:tagLst>
</file>

<file path=ppt/theme/theme1.xml><?xml version="1.0" encoding="utf-8"?>
<a:theme xmlns:a="http://schemas.openxmlformats.org/drawingml/2006/main" name="Office 主题​​">
  <a:themeElements>
    <a:clrScheme name="自定义 47">
      <a:dk1>
        <a:sysClr val="windowText" lastClr="000000"/>
      </a:dk1>
      <a:lt1>
        <a:sysClr val="window" lastClr="FFFFFF"/>
      </a:lt1>
      <a:dk2>
        <a:srgbClr val="44546A"/>
      </a:dk2>
      <a:lt2>
        <a:srgbClr val="E7E6E6"/>
      </a:lt2>
      <a:accent1>
        <a:srgbClr val="FF7111"/>
      </a:accent1>
      <a:accent2>
        <a:srgbClr val="E41E0F"/>
      </a:accent2>
      <a:accent3>
        <a:srgbClr val="172B8C"/>
      </a:accent3>
      <a:accent4>
        <a:srgbClr val="2CA594"/>
      </a:accent4>
      <a:accent5>
        <a:srgbClr val="A2C902"/>
      </a:accent5>
      <a:accent6>
        <a:srgbClr val="068D49"/>
      </a:accent6>
      <a:hlink>
        <a:srgbClr val="0563C1"/>
      </a:hlink>
      <a:folHlink>
        <a:srgbClr val="954F72"/>
      </a:folHlink>
    </a:clrScheme>
    <a:fontScheme name="阿里巴巴">
      <a:majorFont>
        <a:latin typeface="Arial"/>
        <a:ea typeface="汉仪雅酷黑简"/>
        <a:cs typeface=""/>
      </a:majorFont>
      <a:minorFont>
        <a:latin typeface="Arial"/>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通用模板</Template>
  <TotalTime>0</TotalTime>
  <Words>2676</Words>
  <Application>WPS 演示</Application>
  <PresentationFormat>宽屏</PresentationFormat>
  <Paragraphs>336</Paragraphs>
  <Slides>14</Slides>
  <Notes>12</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14</vt:i4>
      </vt:variant>
    </vt:vector>
  </HeadingPairs>
  <TitlesOfParts>
    <vt:vector size="43" baseType="lpstr">
      <vt:lpstr>Arial</vt:lpstr>
      <vt:lpstr>宋体</vt:lpstr>
      <vt:lpstr>Wingdings</vt:lpstr>
      <vt:lpstr>阿里巴巴普惠体 B</vt:lpstr>
      <vt:lpstr>汉仪雅酷黑简</vt:lpstr>
      <vt:lpstr>黑体</vt:lpstr>
      <vt:lpstr>Radikal</vt:lpstr>
      <vt:lpstr>阿里巴巴普惠体 R</vt:lpstr>
      <vt:lpstr>微软雅黑</vt:lpstr>
      <vt:lpstr>Bahnschrift</vt:lpstr>
      <vt:lpstr>Arial Black</vt:lpstr>
      <vt:lpstr>Open Sans</vt:lpstr>
      <vt:lpstr>Segoe Print</vt:lpstr>
      <vt:lpstr>Helvetica Neue Medium</vt:lpstr>
      <vt:lpstr>Barlow Bold</vt:lpstr>
      <vt:lpstr>Times New Roman</vt:lpstr>
      <vt:lpstr>字魂35号-经典雅黑</vt:lpstr>
      <vt:lpstr>Wingdings</vt:lpstr>
      <vt:lpstr>Segoe UI</vt:lpstr>
      <vt:lpstr>汉仪粗黑 简</vt:lpstr>
      <vt:lpstr>Arial</vt:lpstr>
      <vt:lpstr>等线</vt:lpstr>
      <vt:lpstr>Arial Unicode MS</vt:lpstr>
      <vt:lpstr>Calibri</vt:lpstr>
      <vt:lpstr>阿里巴巴普惠体 R</vt:lpstr>
      <vt:lpstr>华文彩云</vt:lpstr>
      <vt:lpstr>华文宋体</vt:lpstr>
      <vt:lpstr>仿宋_GB2312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Edison</dc:creator>
  <cp:lastModifiedBy>林汉弛</cp:lastModifiedBy>
  <cp:revision>90</cp:revision>
  <dcterms:created xsi:type="dcterms:W3CDTF">2024-06-01T01:00:00Z</dcterms:created>
  <dcterms:modified xsi:type="dcterms:W3CDTF">2025-02-11T20:59:47Z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SaveFontToCloudKey">
    <vt:lpwstr>346025640_embed</vt:lpwstr>
  </property>
  <property fmtid="{D5CDD505-2E9C-101B-9397-08002B2CF9AE}" pid="3" name="ICV">
    <vt:lpwstr>72121D90169A4E0E93E76674373439DD</vt:lpwstr>
  </property>
  <property fmtid="{D5CDD505-2E9C-101B-9397-08002B2CF9AE}" pid="4" name="KSOProductBuildVer">
    <vt:lpwstr>2052-11.1.0.12165</vt:lpwstr>
  </property>
</Properties>
</file>